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1" r:id="rId5"/>
    <p:sldId id="282" r:id="rId6"/>
    <p:sldId id="262" r:id="rId7"/>
    <p:sldId id="264" r:id="rId8"/>
    <p:sldId id="265" r:id="rId9"/>
    <p:sldId id="266" r:id="rId10"/>
    <p:sldId id="267" r:id="rId11"/>
    <p:sldId id="268" r:id="rId12"/>
    <p:sldId id="283" r:id="rId13"/>
    <p:sldId id="284" r:id="rId14"/>
    <p:sldId id="271" r:id="rId15"/>
    <p:sldId id="274" r:id="rId16"/>
    <p:sldId id="277" r:id="rId17"/>
    <p:sldId id="285" r:id="rId18"/>
    <p:sldId id="286" r:id="rId19"/>
    <p:sldId id="275" r:id="rId20"/>
    <p:sldId id="288" r:id="rId21"/>
    <p:sldId id="287" r:id="rId22"/>
    <p:sldId id="280" r:id="rId23"/>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p>
            <a:fld id="{E5A42732-FB31-483C-A90C-DAEF82699DDF}" type="datetimeFigureOut">
              <a:rPr lang="es-ES" smtClean="0"/>
              <a:t>27/01/2020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877D7FD-5832-4A29-B13B-A3E192D2315B}" type="slidenum">
              <a:rPr lang="es-ES" smtClean="0"/>
              <a:t>‹Nº›</a:t>
            </a:fld>
            <a:endParaRPr lang="es-ES"/>
          </a:p>
        </p:txBody>
      </p:sp>
    </p:spTree>
    <p:extLst>
      <p:ext uri="{BB962C8B-B14F-4D97-AF65-F5344CB8AC3E}">
        <p14:creationId xmlns:p14="http://schemas.microsoft.com/office/powerpoint/2010/main" val="1320729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E5A42732-FB31-483C-A90C-DAEF82699DDF}" type="datetimeFigureOut">
              <a:rPr lang="es-ES" smtClean="0"/>
              <a:t>27/01/2020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877D7FD-5832-4A29-B13B-A3E192D2315B}" type="slidenum">
              <a:rPr lang="es-ES" smtClean="0"/>
              <a:t>‹Nº›</a:t>
            </a:fld>
            <a:endParaRPr lang="es-ES"/>
          </a:p>
        </p:txBody>
      </p:sp>
    </p:spTree>
    <p:extLst>
      <p:ext uri="{BB962C8B-B14F-4D97-AF65-F5344CB8AC3E}">
        <p14:creationId xmlns:p14="http://schemas.microsoft.com/office/powerpoint/2010/main" val="4147800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E5A42732-FB31-483C-A90C-DAEF82699DDF}" type="datetimeFigureOut">
              <a:rPr lang="es-ES" smtClean="0"/>
              <a:t>27/01/2020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877D7FD-5832-4A29-B13B-A3E192D2315B}" type="slidenum">
              <a:rPr lang="es-ES" smtClean="0"/>
              <a:t>‹Nº›</a:t>
            </a:fld>
            <a:endParaRPr lang="es-ES"/>
          </a:p>
        </p:txBody>
      </p:sp>
    </p:spTree>
    <p:extLst>
      <p:ext uri="{BB962C8B-B14F-4D97-AF65-F5344CB8AC3E}">
        <p14:creationId xmlns:p14="http://schemas.microsoft.com/office/powerpoint/2010/main" val="2216681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E5A42732-FB31-483C-A90C-DAEF82699DDF}" type="datetimeFigureOut">
              <a:rPr lang="es-ES" smtClean="0"/>
              <a:t>27/01/2020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877D7FD-5832-4A29-B13B-A3E192D2315B}" type="slidenum">
              <a:rPr lang="es-ES" smtClean="0"/>
              <a:t>‹Nº›</a:t>
            </a:fld>
            <a:endParaRPr lang="es-ES"/>
          </a:p>
        </p:txBody>
      </p:sp>
    </p:spTree>
    <p:extLst>
      <p:ext uri="{BB962C8B-B14F-4D97-AF65-F5344CB8AC3E}">
        <p14:creationId xmlns:p14="http://schemas.microsoft.com/office/powerpoint/2010/main" val="4154365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E5A42732-FB31-483C-A90C-DAEF82699DDF}" type="datetimeFigureOut">
              <a:rPr lang="es-ES" smtClean="0"/>
              <a:t>27/01/2020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877D7FD-5832-4A29-B13B-A3E192D2315B}" type="slidenum">
              <a:rPr lang="es-ES" smtClean="0"/>
              <a:t>‹Nº›</a:t>
            </a:fld>
            <a:endParaRPr lang="es-ES"/>
          </a:p>
        </p:txBody>
      </p:sp>
    </p:spTree>
    <p:extLst>
      <p:ext uri="{BB962C8B-B14F-4D97-AF65-F5344CB8AC3E}">
        <p14:creationId xmlns:p14="http://schemas.microsoft.com/office/powerpoint/2010/main" val="1956832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E5A42732-FB31-483C-A90C-DAEF82699DDF}" type="datetimeFigureOut">
              <a:rPr lang="es-ES" smtClean="0"/>
              <a:t>27/01/2020</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3877D7FD-5832-4A29-B13B-A3E192D2315B}" type="slidenum">
              <a:rPr lang="es-ES" smtClean="0"/>
              <a:t>‹Nº›</a:t>
            </a:fld>
            <a:endParaRPr lang="es-ES"/>
          </a:p>
        </p:txBody>
      </p:sp>
    </p:spTree>
    <p:extLst>
      <p:ext uri="{BB962C8B-B14F-4D97-AF65-F5344CB8AC3E}">
        <p14:creationId xmlns:p14="http://schemas.microsoft.com/office/powerpoint/2010/main" val="2128560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E5A42732-FB31-483C-A90C-DAEF82699DDF}" type="datetimeFigureOut">
              <a:rPr lang="es-ES" smtClean="0"/>
              <a:t>27/01/2020</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3877D7FD-5832-4A29-B13B-A3E192D2315B}" type="slidenum">
              <a:rPr lang="es-ES" smtClean="0"/>
              <a:t>‹Nº›</a:t>
            </a:fld>
            <a:endParaRPr lang="es-ES"/>
          </a:p>
        </p:txBody>
      </p:sp>
    </p:spTree>
    <p:extLst>
      <p:ext uri="{BB962C8B-B14F-4D97-AF65-F5344CB8AC3E}">
        <p14:creationId xmlns:p14="http://schemas.microsoft.com/office/powerpoint/2010/main" val="231028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E5A42732-FB31-483C-A90C-DAEF82699DDF}" type="datetimeFigureOut">
              <a:rPr lang="es-ES" smtClean="0"/>
              <a:t>27/01/2020</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3877D7FD-5832-4A29-B13B-A3E192D2315B}" type="slidenum">
              <a:rPr lang="es-ES" smtClean="0"/>
              <a:t>‹Nº›</a:t>
            </a:fld>
            <a:endParaRPr lang="es-ES"/>
          </a:p>
        </p:txBody>
      </p:sp>
    </p:spTree>
    <p:extLst>
      <p:ext uri="{BB962C8B-B14F-4D97-AF65-F5344CB8AC3E}">
        <p14:creationId xmlns:p14="http://schemas.microsoft.com/office/powerpoint/2010/main" val="348441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E5A42732-FB31-483C-A90C-DAEF82699DDF}" type="datetimeFigureOut">
              <a:rPr lang="es-ES" smtClean="0"/>
              <a:t>27/01/2020</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3877D7FD-5832-4A29-B13B-A3E192D2315B}" type="slidenum">
              <a:rPr lang="es-ES" smtClean="0"/>
              <a:t>‹Nº›</a:t>
            </a:fld>
            <a:endParaRPr lang="es-ES"/>
          </a:p>
        </p:txBody>
      </p:sp>
    </p:spTree>
    <p:extLst>
      <p:ext uri="{BB962C8B-B14F-4D97-AF65-F5344CB8AC3E}">
        <p14:creationId xmlns:p14="http://schemas.microsoft.com/office/powerpoint/2010/main" val="2503878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E5A42732-FB31-483C-A90C-DAEF82699DDF}" type="datetimeFigureOut">
              <a:rPr lang="es-ES" smtClean="0"/>
              <a:t>27/01/2020</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3877D7FD-5832-4A29-B13B-A3E192D2315B}" type="slidenum">
              <a:rPr lang="es-ES" smtClean="0"/>
              <a:t>‹Nº›</a:t>
            </a:fld>
            <a:endParaRPr lang="es-ES"/>
          </a:p>
        </p:txBody>
      </p:sp>
    </p:spTree>
    <p:extLst>
      <p:ext uri="{BB962C8B-B14F-4D97-AF65-F5344CB8AC3E}">
        <p14:creationId xmlns:p14="http://schemas.microsoft.com/office/powerpoint/2010/main" val="1228720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E5A42732-FB31-483C-A90C-DAEF82699DDF}" type="datetimeFigureOut">
              <a:rPr lang="es-ES" smtClean="0"/>
              <a:t>27/01/2020</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3877D7FD-5832-4A29-B13B-A3E192D2315B}" type="slidenum">
              <a:rPr lang="es-ES" smtClean="0"/>
              <a:t>‹Nº›</a:t>
            </a:fld>
            <a:endParaRPr lang="es-ES"/>
          </a:p>
        </p:txBody>
      </p:sp>
    </p:spTree>
    <p:extLst>
      <p:ext uri="{BB962C8B-B14F-4D97-AF65-F5344CB8AC3E}">
        <p14:creationId xmlns:p14="http://schemas.microsoft.com/office/powerpoint/2010/main" val="12295099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A42732-FB31-483C-A90C-DAEF82699DDF}" type="datetimeFigureOut">
              <a:rPr lang="es-ES" smtClean="0"/>
              <a:t>27/01/2020</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77D7FD-5832-4A29-B13B-A3E192D2315B}" type="slidenum">
              <a:rPr lang="es-ES" smtClean="0"/>
              <a:t>‹Nº›</a:t>
            </a:fld>
            <a:endParaRPr lang="es-ES"/>
          </a:p>
        </p:txBody>
      </p:sp>
    </p:spTree>
    <p:extLst>
      <p:ext uri="{BB962C8B-B14F-4D97-AF65-F5344CB8AC3E}">
        <p14:creationId xmlns:p14="http://schemas.microsoft.com/office/powerpoint/2010/main" val="30158756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635371"/>
            <a:ext cx="9594760" cy="2387600"/>
          </a:xfrm>
        </p:spPr>
        <p:txBody>
          <a:bodyPr/>
          <a:lstStyle/>
          <a:p>
            <a:pPr algn="just"/>
            <a:r>
              <a:rPr lang="es-ES" sz="3100" b="1" dirty="0">
                <a:solidFill>
                  <a:srgbClr val="990099"/>
                </a:solidFill>
                <a:latin typeface="Calibri" panose="020F0502020204030204"/>
              </a:rPr>
              <a:t>Evaluación GRADE del Estudio de Cohortes Retrospectivo:</a:t>
            </a:r>
            <a:r>
              <a:rPr lang="es-ES" sz="1000" b="1" dirty="0">
                <a:solidFill>
                  <a:srgbClr val="990099"/>
                </a:solidFill>
                <a:latin typeface="Calibri" panose="020F0502020204030204"/>
              </a:rPr>
              <a:t/>
            </a:r>
            <a:br>
              <a:rPr lang="es-ES" sz="1000" b="1" dirty="0">
                <a:solidFill>
                  <a:srgbClr val="990099"/>
                </a:solidFill>
                <a:latin typeface="Calibri" panose="020F0502020204030204"/>
              </a:rPr>
            </a:br>
            <a:r>
              <a:rPr lang="es-ES" sz="1000" b="1" dirty="0">
                <a:solidFill>
                  <a:srgbClr val="990099"/>
                </a:solidFill>
                <a:latin typeface="Calibri" panose="020F0502020204030204"/>
              </a:rPr>
              <a:t/>
            </a:r>
            <a:br>
              <a:rPr lang="es-ES" sz="1000" b="1" dirty="0">
                <a:solidFill>
                  <a:srgbClr val="990099"/>
                </a:solidFill>
                <a:latin typeface="Calibri" panose="020F0502020204030204"/>
              </a:rPr>
            </a:br>
            <a:r>
              <a:rPr lang="es-ES" sz="2400" dirty="0">
                <a:solidFill>
                  <a:srgbClr val="990099"/>
                </a:solidFill>
                <a:latin typeface="Calibri" panose="020F0502020204030204" pitchFamily="34" charset="0"/>
                <a:ea typeface="Times New Roman" panose="02020603050405020304" pitchFamily="18" charset="0"/>
                <a:cs typeface="Times New Roman" panose="02020603050405020304" pitchFamily="18" charset="0"/>
              </a:rPr>
              <a:t>Beneficios y Daños del tratamiento con antihipertensivos en personas con presión arterial 140-159 / 90-99 mm Hg, con puntuación de riesgo cardiovascular bajo.</a:t>
            </a:r>
            <a:endParaRPr lang="es-ES" dirty="0"/>
          </a:p>
        </p:txBody>
      </p:sp>
      <p:sp>
        <p:nvSpPr>
          <p:cNvPr id="4" name="Subtítulo 2"/>
          <p:cNvSpPr>
            <a:spLocks noGrp="1"/>
          </p:cNvSpPr>
          <p:nvPr>
            <p:ph type="subTitle" idx="1"/>
          </p:nvPr>
        </p:nvSpPr>
        <p:spPr/>
        <p:txBody>
          <a:bodyPr>
            <a:normAutofit/>
          </a:bodyPr>
          <a:lstStyle/>
          <a:p>
            <a:pPr algn="l" fontAlgn="base">
              <a:lnSpc>
                <a:spcPct val="100000"/>
              </a:lnSpc>
              <a:spcBef>
                <a:spcPct val="20000"/>
              </a:spcBef>
              <a:spcAft>
                <a:spcPct val="0"/>
              </a:spcAft>
              <a:defRPr/>
            </a:pPr>
            <a:r>
              <a:rPr lang="es-ES" sz="1600" kern="0" dirty="0">
                <a:solidFill>
                  <a:srgbClr val="000000"/>
                </a:solidFill>
              </a:rPr>
              <a:t>Marta Cara Rodríguez, R-3 Medicina Preventiva. Complejo Hospitalario de Cáceres</a:t>
            </a:r>
          </a:p>
          <a:p>
            <a:pPr algn="l" fontAlgn="base">
              <a:lnSpc>
                <a:spcPct val="100000"/>
              </a:lnSpc>
              <a:spcBef>
                <a:spcPct val="20000"/>
              </a:spcBef>
              <a:spcAft>
                <a:spcPct val="0"/>
              </a:spcAft>
              <a:defRPr/>
            </a:pPr>
            <a:endParaRPr lang="es-ES" sz="500" kern="0" dirty="0">
              <a:solidFill>
                <a:srgbClr val="663300"/>
              </a:solidFill>
            </a:endParaRPr>
          </a:p>
          <a:p>
            <a:pPr algn="l" fontAlgn="base">
              <a:lnSpc>
                <a:spcPct val="100000"/>
              </a:lnSpc>
              <a:spcBef>
                <a:spcPct val="20000"/>
              </a:spcBef>
              <a:spcAft>
                <a:spcPct val="0"/>
              </a:spcAft>
              <a:defRPr/>
            </a:pPr>
            <a:r>
              <a:rPr lang="es-ES" sz="1600" i="1" kern="0" dirty="0">
                <a:solidFill>
                  <a:srgbClr val="000000"/>
                </a:solidFill>
              </a:rPr>
              <a:t>Web </a:t>
            </a:r>
            <a:r>
              <a:rPr lang="es-ES" sz="1600" i="1" u="sng" kern="0" dirty="0">
                <a:solidFill>
                  <a:srgbClr val="0000FF"/>
                </a:solidFill>
              </a:rPr>
              <a:t>evalmed.es</a:t>
            </a:r>
            <a:r>
              <a:rPr lang="es-ES" sz="1600" kern="0" dirty="0">
                <a:solidFill>
                  <a:srgbClr val="000000"/>
                </a:solidFill>
              </a:rPr>
              <a:t>, 14-dic-2018</a:t>
            </a:r>
          </a:p>
          <a:p>
            <a:pPr algn="l" fontAlgn="base">
              <a:lnSpc>
                <a:spcPct val="100000"/>
              </a:lnSpc>
              <a:spcBef>
                <a:spcPct val="20000"/>
              </a:spcBef>
              <a:spcAft>
                <a:spcPct val="0"/>
              </a:spcAft>
              <a:defRPr/>
            </a:pPr>
            <a:endParaRPr lang="es-ES" sz="1600" i="1" kern="0" dirty="0">
              <a:solidFill>
                <a:srgbClr val="000000"/>
              </a:solidFill>
            </a:endParaRPr>
          </a:p>
          <a:p>
            <a:endParaRPr lang="es-ES" dirty="0"/>
          </a:p>
        </p:txBody>
      </p:sp>
      <p:pic>
        <p:nvPicPr>
          <p:cNvPr id="5" name="Imagen 4"/>
          <p:cNvPicPr>
            <a:picLocks noChangeAspect="1"/>
          </p:cNvPicPr>
          <p:nvPr/>
        </p:nvPicPr>
        <p:blipFill>
          <a:blip r:embed="rId2"/>
          <a:stretch>
            <a:fillRect/>
          </a:stretch>
        </p:blipFill>
        <p:spPr>
          <a:xfrm>
            <a:off x="1627031" y="4760172"/>
            <a:ext cx="1298561" cy="737680"/>
          </a:xfrm>
          <a:prstGeom prst="rect">
            <a:avLst/>
          </a:prstGeom>
        </p:spPr>
      </p:pic>
    </p:spTree>
    <p:extLst>
      <p:ext uri="{BB962C8B-B14F-4D97-AF65-F5344CB8AC3E}">
        <p14:creationId xmlns:p14="http://schemas.microsoft.com/office/powerpoint/2010/main" val="18504628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728870" y="569844"/>
            <a:ext cx="10241406" cy="5128590"/>
          </a:xfrm>
        </p:spPr>
        <p:txBody>
          <a:bodyPr>
            <a:noAutofit/>
          </a:bodyPr>
          <a:lstStyle/>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C) RESULTADOS.</a:t>
            </a:r>
            <a:endPar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1º Beneficio (riesgos evitados)</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indent="449580" algn="just">
              <a:lnSpc>
                <a:spcPct val="100000"/>
              </a:lnSpc>
              <a:spcAft>
                <a:spcPts val="0"/>
              </a:spcAft>
            </a:pPr>
            <a:r>
              <a:rPr lang="es-ES" sz="2000" b="1" dirty="0">
                <a:latin typeface="Calibri" panose="020F0502020204030204" pitchFamily="34" charset="0"/>
                <a:ea typeface="Times New Roman" panose="02020603050405020304" pitchFamily="18" charset="0"/>
                <a:cs typeface="Times New Roman" panose="02020603050405020304" pitchFamily="18" charset="0"/>
              </a:rPr>
              <a:t>No se encontró una diferencia estadísticamente significativa en las variables:</a:t>
            </a:r>
            <a:r>
              <a:rPr lang="es-ES" sz="2000" dirty="0">
                <a:latin typeface="Calibri" panose="020F0502020204030204" pitchFamily="34" charset="0"/>
                <a:ea typeface="Times New Roman" panose="02020603050405020304" pitchFamily="18" charset="0"/>
                <a:cs typeface="Times New Roman" panose="02020603050405020304" pitchFamily="18" charset="0"/>
              </a:rPr>
              <a:t> 1) Mortalidad por cualquier causa; 2) Enfermedad CV = [ACV, IM, SAC-no-IM, o </a:t>
            </a:r>
            <a:r>
              <a:rPr lang="es-ES" sz="2000" dirty="0" err="1">
                <a:latin typeface="Calibri" panose="020F0502020204030204" pitchFamily="34" charset="0"/>
                <a:ea typeface="Times New Roman" panose="02020603050405020304" pitchFamily="18" charset="0"/>
                <a:cs typeface="Times New Roman" panose="02020603050405020304" pitchFamily="18" charset="0"/>
              </a:rPr>
              <a:t>InsufCard</a:t>
            </a:r>
            <a:r>
              <a:rPr lang="es-ES" sz="2000" dirty="0">
                <a:latin typeface="Calibri" panose="020F0502020204030204" pitchFamily="34" charset="0"/>
                <a:ea typeface="Times New Roman" panose="02020603050405020304" pitchFamily="18" charset="0"/>
                <a:cs typeface="Times New Roman" panose="02020603050405020304" pitchFamily="18" charset="0"/>
              </a:rPr>
              <a:t>]; 3) ACV; 4) IM; 5) SAC-no-IM; 6) Insuficiencia cardíaca</a:t>
            </a:r>
            <a:r>
              <a:rPr lang="es-ES" sz="1900" dirty="0">
                <a:latin typeface="Calibri" panose="020F0502020204030204" pitchFamily="34" charset="0"/>
                <a:ea typeface="Times New Roman" panose="02020603050405020304" pitchFamily="18" charset="0"/>
                <a:cs typeface="Times New Roman" panose="02020603050405020304" pitchFamily="18" charset="0"/>
              </a:rPr>
              <a:t>. </a:t>
            </a:r>
            <a:endParaRPr lang="es-ES" sz="19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r>
              <a:rPr lang="es-ES" sz="1900" dirty="0">
                <a:latin typeface="Calibri" panose="020F0502020204030204" pitchFamily="34" charset="0"/>
                <a:ea typeface="Times New Roman" panose="02020603050405020304" pitchFamily="18" charset="0"/>
                <a:cs typeface="Times New Roman" panose="02020603050405020304" pitchFamily="18" charset="0"/>
              </a:rPr>
              <a:t>	Mostramos exhaustivamente todos datos en la </a:t>
            </a:r>
            <a:r>
              <a:rPr lang="es-ES" sz="1900" b="1" dirty="0">
                <a:solidFill>
                  <a:srgbClr val="993300"/>
                </a:solidFill>
                <a:latin typeface="Calibri" panose="020F0502020204030204" pitchFamily="34" charset="0"/>
                <a:ea typeface="Times New Roman" panose="02020603050405020304" pitchFamily="18" charset="0"/>
                <a:cs typeface="Times New Roman" panose="02020603050405020304" pitchFamily="18" charset="0"/>
              </a:rPr>
              <a:t>tabla 2</a:t>
            </a:r>
            <a:r>
              <a:rPr lang="es-ES" sz="1900" dirty="0">
                <a:latin typeface="Calibri" panose="020F0502020204030204" pitchFamily="34" charset="0"/>
                <a:ea typeface="Times New Roman" panose="02020603050405020304" pitchFamily="18" charset="0"/>
                <a:cs typeface="Times New Roman" panose="02020603050405020304" pitchFamily="18" charset="0"/>
              </a:rPr>
              <a:t>.</a:t>
            </a:r>
            <a:endParaRPr lang="es-ES" sz="19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r>
              <a:rPr lang="es-ES" sz="2000" b="1" dirty="0">
                <a:latin typeface="Calibri" panose="020F0502020204030204" pitchFamily="34" charset="0"/>
                <a:ea typeface="Times New Roman" panose="02020603050405020304" pitchFamily="18" charset="0"/>
                <a:cs typeface="Times New Roman" panose="02020603050405020304" pitchFamily="18" charset="0"/>
              </a:rPr>
              <a:t> </a:t>
            </a: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2º Efectos adversos (riesgos añadidos)</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r>
              <a:rPr lang="es-ES" sz="2000" b="1" dirty="0">
                <a:latin typeface="Calibri" panose="020F0502020204030204" pitchFamily="34" charset="0"/>
                <a:ea typeface="Times New Roman" panose="02020603050405020304" pitchFamily="18" charset="0"/>
                <a:cs typeface="Times New Roman" panose="02020603050405020304" pitchFamily="18" charset="0"/>
              </a:rPr>
              <a:t>	1. Se encontró una diferencia estadísticamente significativa en contra de la exposición a antihipertensivos en las variables: </a:t>
            </a:r>
            <a:r>
              <a:rPr lang="es-ES" sz="2000" dirty="0">
                <a:latin typeface="Calibri" panose="020F0502020204030204" pitchFamily="34" charset="0"/>
                <a:ea typeface="Times New Roman" panose="02020603050405020304" pitchFamily="18" charset="0"/>
                <a:cs typeface="Times New Roman" panose="02020603050405020304" pitchFamily="18" charset="0"/>
              </a:rPr>
              <a:t>1) Síncope, con un </a:t>
            </a:r>
            <a:r>
              <a:rPr lang="es-ES" sz="2000"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NND 137 (77 a 383) en 5 años</a:t>
            </a:r>
            <a:r>
              <a:rPr lang="es-ES" sz="2000" dirty="0">
                <a:latin typeface="Calibri" panose="020F0502020204030204" pitchFamily="34" charset="0"/>
                <a:ea typeface="Times New Roman" panose="02020603050405020304" pitchFamily="18" charset="0"/>
                <a:cs typeface="Times New Roman" panose="02020603050405020304" pitchFamily="18" charset="0"/>
              </a:rPr>
              <a:t>; 2) Hipotensión, con un </a:t>
            </a:r>
            <a:r>
              <a:rPr lang="es-ES" sz="2000"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NND 219 (126 a 503) en 5 años</a:t>
            </a:r>
            <a:r>
              <a:rPr lang="es-ES" sz="2000" dirty="0">
                <a:latin typeface="Calibri" panose="020F0502020204030204" pitchFamily="34" charset="0"/>
                <a:ea typeface="Times New Roman" panose="02020603050405020304" pitchFamily="18" charset="0"/>
                <a:cs typeface="Times New Roman" panose="02020603050405020304" pitchFamily="18" charset="0"/>
              </a:rPr>
              <a:t>; 3) Fallo renal agudo, con un </a:t>
            </a:r>
            <a:r>
              <a:rPr lang="es-ES" sz="2000"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NND 468 (197 a 75181) en 5 años</a:t>
            </a:r>
            <a:r>
              <a:rPr lang="es-ES" sz="2000" dirty="0">
                <a:latin typeface="Calibri" panose="020F0502020204030204" pitchFamily="34" charset="0"/>
                <a:ea typeface="Times New Roman" panose="02020603050405020304" pitchFamily="18" charset="0"/>
                <a:cs typeface="Times New Roman" panose="02020603050405020304" pitchFamily="18" charset="0"/>
              </a:rPr>
              <a:t>; 4) Anormalidades en electrolitos, con un </a:t>
            </a:r>
            <a:r>
              <a:rPr lang="es-ES" sz="2000"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NND 590 (253 a 3477) en 5 años</a:t>
            </a:r>
            <a:r>
              <a:rPr lang="es-ES" sz="2000" dirty="0">
                <a:latin typeface="Calibri" panose="020F0502020204030204" pitchFamily="34" charset="0"/>
                <a:ea typeface="Times New Roman" panose="02020603050405020304" pitchFamily="18" charset="0"/>
                <a:cs typeface="Times New Roman" panose="02020603050405020304" pitchFamily="18" charset="0"/>
              </a:rPr>
              <a:t>.</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r>
              <a:rPr lang="es-ES" sz="2000" b="1" dirty="0">
                <a:latin typeface="Calibri" panose="020F0502020204030204" pitchFamily="34" charset="0"/>
                <a:ea typeface="Times New Roman" panose="02020603050405020304" pitchFamily="18" charset="0"/>
                <a:cs typeface="Times New Roman" panose="02020603050405020304" pitchFamily="18" charset="0"/>
              </a:rPr>
              <a:t>	2. No se encontró una diferencia estadísticamente significativa en las variables: </a:t>
            </a:r>
            <a:r>
              <a:rPr lang="es-ES" sz="2000" dirty="0">
                <a:latin typeface="Calibri" panose="020F0502020204030204" pitchFamily="34" charset="0"/>
                <a:ea typeface="Times New Roman" panose="02020603050405020304" pitchFamily="18" charset="0"/>
                <a:cs typeface="Times New Roman" panose="02020603050405020304" pitchFamily="18" charset="0"/>
              </a:rPr>
              <a:t>1) Bradicardia; 2) Caídas; 3) Cáncer (control negativo).</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r>
              <a:rPr lang="es-ES" sz="1900" dirty="0">
                <a:latin typeface="Calibri" panose="020F0502020204030204" pitchFamily="34" charset="0"/>
                <a:ea typeface="Times New Roman" panose="02020603050405020304" pitchFamily="18" charset="0"/>
                <a:cs typeface="Times New Roman" panose="02020603050405020304" pitchFamily="18" charset="0"/>
              </a:rPr>
              <a:t>	Mostramos exhaustivamente todos datos en la </a:t>
            </a:r>
            <a:r>
              <a:rPr lang="es-ES" sz="1900" b="1" dirty="0">
                <a:solidFill>
                  <a:srgbClr val="993300"/>
                </a:solidFill>
                <a:latin typeface="Calibri" panose="020F0502020204030204" pitchFamily="34" charset="0"/>
                <a:ea typeface="Times New Roman" panose="02020603050405020304" pitchFamily="18" charset="0"/>
                <a:cs typeface="Times New Roman" panose="02020603050405020304" pitchFamily="18" charset="0"/>
              </a:rPr>
              <a:t>tabla 2</a:t>
            </a:r>
            <a:r>
              <a:rPr lang="es-ES" sz="1900" dirty="0">
                <a:latin typeface="Calibri" panose="020F0502020204030204" pitchFamily="34" charset="0"/>
                <a:ea typeface="Times New Roman" panose="02020603050405020304" pitchFamily="18" charset="0"/>
                <a:cs typeface="Times New Roman" panose="02020603050405020304" pitchFamily="18" charset="0"/>
              </a:rPr>
              <a:t>.</a:t>
            </a:r>
            <a:endParaRPr lang="es-ES" sz="19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r>
              <a:rPr lang="es-ES" sz="1900" dirty="0">
                <a:latin typeface="Calibri" panose="020F0502020204030204" pitchFamily="34" charset="0"/>
                <a:ea typeface="Times New Roman" panose="02020603050405020304" pitchFamily="18" charset="0"/>
                <a:cs typeface="Times New Roman" panose="02020603050405020304" pitchFamily="18" charset="0"/>
              </a:rPr>
              <a:t> 	Con todos estos datos hemos elaborado una Hoja de Información a los usuarios (</a:t>
            </a:r>
            <a:r>
              <a:rPr lang="es-ES" sz="1900" dirty="0" err="1">
                <a:latin typeface="Calibri" panose="020F0502020204030204" pitchFamily="34" charset="0"/>
                <a:ea typeface="Times New Roman" panose="02020603050405020304" pitchFamily="18" charset="0"/>
                <a:cs typeface="Times New Roman" panose="02020603050405020304" pitchFamily="18" charset="0"/>
              </a:rPr>
              <a:t>Fact</a:t>
            </a:r>
            <a:r>
              <a:rPr lang="es-ES" sz="1900" dirty="0">
                <a:latin typeface="Calibri" panose="020F0502020204030204" pitchFamily="34" charset="0"/>
                <a:ea typeface="Times New Roman" panose="02020603050405020304" pitchFamily="18" charset="0"/>
                <a:cs typeface="Times New Roman" panose="02020603050405020304" pitchFamily="18" charset="0"/>
              </a:rPr>
              <a:t> Box), que mostramos en la </a:t>
            </a:r>
            <a:r>
              <a:rPr lang="es-ES" sz="1900" b="1" dirty="0">
                <a:solidFill>
                  <a:srgbClr val="993300"/>
                </a:solidFill>
                <a:latin typeface="Calibri" panose="020F0502020204030204" pitchFamily="34" charset="0"/>
                <a:ea typeface="Times New Roman" panose="02020603050405020304" pitchFamily="18" charset="0"/>
                <a:cs typeface="Times New Roman" panose="02020603050405020304" pitchFamily="18" charset="0"/>
              </a:rPr>
              <a:t>tabla 3a</a:t>
            </a:r>
            <a:r>
              <a:rPr lang="es-ES" sz="1900" dirty="0">
                <a:latin typeface="Calibri" panose="020F0502020204030204" pitchFamily="34" charset="0"/>
                <a:ea typeface="Times New Roman" panose="02020603050405020304" pitchFamily="18" charset="0"/>
                <a:cs typeface="Times New Roman" panose="02020603050405020304" pitchFamily="18" charset="0"/>
              </a:rPr>
              <a:t> y </a:t>
            </a:r>
            <a:r>
              <a:rPr lang="es-ES" sz="1900" b="1" dirty="0">
                <a:solidFill>
                  <a:srgbClr val="993300"/>
                </a:solidFill>
                <a:latin typeface="Calibri" panose="020F0502020204030204" pitchFamily="34" charset="0"/>
                <a:ea typeface="Times New Roman" panose="02020603050405020304" pitchFamily="18" charset="0"/>
                <a:cs typeface="Times New Roman" panose="02020603050405020304" pitchFamily="18" charset="0"/>
              </a:rPr>
              <a:t>3b</a:t>
            </a:r>
            <a:r>
              <a:rPr lang="es-ES" sz="1900" dirty="0">
                <a:latin typeface="Calibri" panose="020F0502020204030204" pitchFamily="34" charset="0"/>
                <a:ea typeface="Times New Roman" panose="02020603050405020304" pitchFamily="18" charset="0"/>
                <a:cs typeface="Times New Roman" panose="02020603050405020304" pitchFamily="18" charset="0"/>
              </a:rPr>
              <a:t>.</a:t>
            </a:r>
            <a:endParaRPr lang="es-ES" sz="1900" dirty="0">
              <a:latin typeface="Arial" panose="020B0604020202020204" pitchFamily="34" charset="0"/>
              <a:ea typeface="Times New Roman" panose="02020603050405020304" pitchFamily="18" charset="0"/>
              <a:cs typeface="Times New Roman" panose="02020603050405020304" pitchFamily="18" charset="0"/>
            </a:endParaRPr>
          </a:p>
          <a:p>
            <a:pPr algn="just">
              <a:spcAft>
                <a:spcPts val="0"/>
              </a:spcAft>
            </a:pPr>
            <a:endParaRPr lang="es-ES" sz="2000" dirty="0"/>
          </a:p>
        </p:txBody>
      </p:sp>
    </p:spTree>
    <p:extLst>
      <p:ext uri="{BB962C8B-B14F-4D97-AF65-F5344CB8AC3E}">
        <p14:creationId xmlns:p14="http://schemas.microsoft.com/office/powerpoint/2010/main" val="2618801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a:extLst>
              <a:ext uri="{FF2B5EF4-FFF2-40B4-BE49-F238E27FC236}">
                <a16:creationId xmlns:a16="http://schemas.microsoft.com/office/drawing/2014/main" id="{DA5CC263-01F0-4EC4-80C2-CA3A22622DD7}"/>
              </a:ext>
            </a:extLst>
          </p:cNvPr>
          <p:cNvPicPr>
            <a:picLocks noGrp="1" noChangeAspect="1"/>
          </p:cNvPicPr>
          <p:nvPr>
            <p:ph idx="1"/>
          </p:nvPr>
        </p:nvPicPr>
        <p:blipFill>
          <a:blip r:embed="rId2"/>
          <a:stretch>
            <a:fillRect/>
          </a:stretch>
        </p:blipFill>
        <p:spPr>
          <a:xfrm>
            <a:off x="303383" y="600282"/>
            <a:ext cx="11585233" cy="5657435"/>
          </a:xfrm>
          <a:prstGeom prst="rect">
            <a:avLst/>
          </a:prstGeom>
        </p:spPr>
      </p:pic>
    </p:spTree>
    <p:extLst>
      <p:ext uri="{BB962C8B-B14F-4D97-AF65-F5344CB8AC3E}">
        <p14:creationId xmlns:p14="http://schemas.microsoft.com/office/powerpoint/2010/main" val="1014922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a:extLst>
              <a:ext uri="{FF2B5EF4-FFF2-40B4-BE49-F238E27FC236}">
                <a16:creationId xmlns:a16="http://schemas.microsoft.com/office/drawing/2014/main" id="{77B9AC48-0DEF-410E-B701-4C8C3D760723}"/>
              </a:ext>
            </a:extLst>
          </p:cNvPr>
          <p:cNvPicPr>
            <a:picLocks noGrp="1" noChangeAspect="1"/>
          </p:cNvPicPr>
          <p:nvPr>
            <p:ph idx="1"/>
          </p:nvPr>
        </p:nvPicPr>
        <p:blipFill>
          <a:blip r:embed="rId2"/>
          <a:stretch>
            <a:fillRect/>
          </a:stretch>
        </p:blipFill>
        <p:spPr>
          <a:xfrm>
            <a:off x="2147481" y="249844"/>
            <a:ext cx="7897038" cy="6358312"/>
          </a:xfrm>
          <a:prstGeom prst="rect">
            <a:avLst/>
          </a:prstGeom>
        </p:spPr>
      </p:pic>
    </p:spTree>
    <p:extLst>
      <p:ext uri="{BB962C8B-B14F-4D97-AF65-F5344CB8AC3E}">
        <p14:creationId xmlns:p14="http://schemas.microsoft.com/office/powerpoint/2010/main" val="6338939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a:extLst>
              <a:ext uri="{FF2B5EF4-FFF2-40B4-BE49-F238E27FC236}">
                <a16:creationId xmlns:a16="http://schemas.microsoft.com/office/drawing/2014/main" id="{4BB2E673-77CA-4FB1-BB2E-AD0CE51EC90C}"/>
              </a:ext>
            </a:extLst>
          </p:cNvPr>
          <p:cNvPicPr>
            <a:picLocks noGrp="1" noChangeAspect="1"/>
          </p:cNvPicPr>
          <p:nvPr>
            <p:ph idx="1"/>
          </p:nvPr>
        </p:nvPicPr>
        <p:blipFill>
          <a:blip r:embed="rId2"/>
          <a:stretch>
            <a:fillRect/>
          </a:stretch>
        </p:blipFill>
        <p:spPr>
          <a:xfrm>
            <a:off x="1895060" y="163978"/>
            <a:ext cx="8110331" cy="6530044"/>
          </a:xfrm>
          <a:prstGeom prst="rect">
            <a:avLst/>
          </a:prstGeom>
        </p:spPr>
      </p:pic>
    </p:spTree>
    <p:extLst>
      <p:ext uri="{BB962C8B-B14F-4D97-AF65-F5344CB8AC3E}">
        <p14:creationId xmlns:p14="http://schemas.microsoft.com/office/powerpoint/2010/main" val="1152738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03086" y="612094"/>
            <a:ext cx="9840685" cy="5179105"/>
          </a:xfrm>
        </p:spPr>
        <p:txBody>
          <a:bodyPr>
            <a:noAutofit/>
          </a:bodyPr>
          <a:lstStyle/>
          <a:p>
            <a:pPr algn="just">
              <a:lnSpc>
                <a:spcPct val="100000"/>
              </a:lnSpc>
              <a:spcAft>
                <a:spcPts val="0"/>
              </a:spcAft>
            </a:pPr>
            <a:r>
              <a:rPr lang="es-ES" sz="2000" b="1"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rPr>
              <a:t>3º ¿Existe algún gradiente dosis-respuesta?</a:t>
            </a:r>
            <a:endParaRPr lang="es-ES" sz="20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r>
              <a:rPr lang="es-ES"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es-ES" sz="2000" b="1" dirty="0">
                <a:latin typeface="Calibri" panose="020F0502020204030204" pitchFamily="34" charset="0"/>
                <a:ea typeface="Times New Roman" panose="02020603050405020304" pitchFamily="18" charset="0"/>
                <a:cs typeface="Times New Roman" panose="02020603050405020304" pitchFamily="18" charset="0"/>
              </a:rPr>
              <a:t>Más vs menos dosis:</a:t>
            </a:r>
            <a:r>
              <a:rPr lang="es-ES" sz="2000" dirty="0">
                <a:latin typeface="Calibri" panose="020F0502020204030204" pitchFamily="34" charset="0"/>
                <a:ea typeface="Times New Roman" panose="02020603050405020304" pitchFamily="18" charset="0"/>
                <a:cs typeface="Times New Roman" panose="02020603050405020304" pitchFamily="18" charset="0"/>
              </a:rPr>
              <a:t> Dentro del grupo de expuestos no se estudió si hay un gradiente de más efectos adversos con más dosis diarias definidas (DDD) frente a menos. Este análisis hubiera cabido también en el grupo de no expuestos.</a:t>
            </a:r>
            <a:endParaRPr lang="es-ES" sz="2000" dirty="0"/>
          </a:p>
        </p:txBody>
      </p:sp>
    </p:spTree>
    <p:extLst>
      <p:ext uri="{BB962C8B-B14F-4D97-AF65-F5344CB8AC3E}">
        <p14:creationId xmlns:p14="http://schemas.microsoft.com/office/powerpoint/2010/main" val="37379095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887896" y="508142"/>
            <a:ext cx="10416208" cy="5841715"/>
          </a:xfrm>
        </p:spPr>
        <p:txBody>
          <a:bodyPr>
            <a:noAutofit/>
          </a:bodyPr>
          <a:lstStyle/>
          <a:p>
            <a:pPr algn="just">
              <a:lnSpc>
                <a:spcPct val="100000"/>
              </a:lnSpc>
              <a:spcAft>
                <a:spcPts val="0"/>
              </a:spcAft>
            </a:pPr>
            <a:r>
              <a:rPr lang="es-ES" sz="2000" b="1" dirty="0">
                <a:solidFill>
                  <a:srgbClr val="0000FF"/>
                </a:solidFill>
                <a:latin typeface="Calibri" panose="020F0502020204030204" pitchFamily="34" charset="0"/>
                <a:ea typeface="Calibri" panose="020F0502020204030204" pitchFamily="34" charset="0"/>
                <a:cs typeface="Times New Roman" panose="02020603050405020304" pitchFamily="18" charset="0"/>
              </a:rPr>
              <a:t>4º ¿Se hicieron análisis de sensibilidad?</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0000"/>
              </a:lnSpc>
              <a:spcAft>
                <a:spcPts val="0"/>
              </a:spcAft>
            </a:pPr>
            <a:r>
              <a:rPr lang="es-ES" sz="2000" b="1" dirty="0">
                <a:latin typeface="Calibri" panose="020F0502020204030204" pitchFamily="34" charset="0"/>
                <a:ea typeface="Calibri" panose="020F0502020204030204" pitchFamily="34" charset="0"/>
                <a:cs typeface="Times New Roman" panose="02020603050405020304" pitchFamily="18" charset="0"/>
              </a:rPr>
              <a:t>De los resultados en salud: </a:t>
            </a:r>
            <a:r>
              <a:rPr lang="es-ES" sz="2000" dirty="0">
                <a:latin typeface="Calibri" panose="020F0502020204030204" pitchFamily="34" charset="0"/>
                <a:ea typeface="Calibri" panose="020F0502020204030204" pitchFamily="34" charset="0"/>
                <a:cs typeface="Times New Roman" panose="02020603050405020304" pitchFamily="18" charset="0"/>
              </a:rPr>
              <a:t>Además de los ajustes del modelo de Cox por las covariables y además por los diagnósticos de cáncer en el inicio, los investigadores realizaron análisis estratificando por subgrupos de: a) alto y bajo riesgo cardiovascular en la puntuación QRISK2; b) edad mayor y menor de 65 años; c) sexo; c) presión arterial sistólica mayor y menor de 150 mm Hg; y d) subgrupos de medicamentos antihipertensivos (tiazidas, betabloqueantes, IECA, ARA-II). Los resultados de la variable mortalidad no cambiaron tras estos ajustes.</a:t>
            </a:r>
          </a:p>
          <a:p>
            <a:pPr indent="449580" algn="just">
              <a:lnSpc>
                <a:spcPct val="100000"/>
              </a:lnSpc>
              <a:spcAft>
                <a:spcPts val="0"/>
              </a:spcAft>
            </a:pPr>
            <a:r>
              <a:rPr lang="es-ES" sz="2000" b="1" dirty="0">
                <a:latin typeface="Calibri" panose="020F0502020204030204" pitchFamily="34" charset="0"/>
                <a:ea typeface="Calibri" panose="020F0502020204030204" pitchFamily="34" charset="0"/>
                <a:cs typeface="Times New Roman" panose="02020603050405020304" pitchFamily="18" charset="0"/>
              </a:rPr>
              <a:t>Del modelo de </a:t>
            </a:r>
            <a:r>
              <a:rPr lang="es-ES" sz="2000" b="1" dirty="0" err="1">
                <a:latin typeface="Calibri" panose="020F0502020204030204" pitchFamily="34" charset="0"/>
                <a:ea typeface="Calibri" panose="020F0502020204030204" pitchFamily="34" charset="0"/>
                <a:cs typeface="Times New Roman" panose="02020603050405020304" pitchFamily="18" charset="0"/>
              </a:rPr>
              <a:t>propensity</a:t>
            </a:r>
            <a:r>
              <a:rPr lang="es-ES" sz="2000" b="1" dirty="0">
                <a:latin typeface="Calibri" panose="020F0502020204030204" pitchFamily="34" charset="0"/>
                <a:ea typeface="Calibri" panose="020F0502020204030204" pitchFamily="34" charset="0"/>
                <a:cs typeface="Times New Roman" panose="02020603050405020304" pitchFamily="18" charset="0"/>
              </a:rPr>
              <a:t> score construido:</a:t>
            </a:r>
            <a:r>
              <a:rPr lang="es-ES" sz="2000" dirty="0">
                <a:latin typeface="Calibri" panose="020F0502020204030204" pitchFamily="34" charset="0"/>
                <a:ea typeface="Calibri" panose="020F0502020204030204" pitchFamily="34" charset="0"/>
                <a:cs typeface="Times New Roman" panose="02020603050405020304" pitchFamily="18" charset="0"/>
              </a:rPr>
              <a:t> La validez del emparejamiento se examinó mediante un control negativo. En este caso utilizaron el cáncer (que no formaba parte de las covariables de emparejamiento), porque hasta la fecha no hay evidencias de que el tratamiento con antihipertensivos tenga una asociación significativa con la incidencia de cáncer. Si bien es cierto que, tras los 5,8 años de mediana de seguimiento, no se encontró diferencia entre ambos grupos, HR 1,01 (0,92-1,11), los investigadores encontraron que la prevalencia de cáncer era mayor en el grupo de tratamiento al inicio del estudio, y aunque esto se ajustó en el análisis de los resultados, no pudieron descartar la posibilidad de que en el inicio existieran otros factores de confusión no introducidos en el modelo (estilos de vida, </a:t>
            </a:r>
            <a:r>
              <a:rPr lang="es-ES" sz="2000" dirty="0" err="1">
                <a:latin typeface="Calibri" panose="020F0502020204030204" pitchFamily="34" charset="0"/>
                <a:ea typeface="Calibri" panose="020F0502020204030204" pitchFamily="34" charset="0"/>
                <a:cs typeface="Times New Roman" panose="02020603050405020304" pitchFamily="18" charset="0"/>
              </a:rPr>
              <a:t>etc</a:t>
            </a:r>
            <a:r>
              <a:rPr lang="es-ES" sz="2000" dirty="0">
                <a:latin typeface="Calibri" panose="020F0502020204030204" pitchFamily="34" charset="0"/>
                <a:ea typeface="Calibri" panose="020F0502020204030204" pitchFamily="34" charset="0"/>
                <a:cs typeface="Times New Roman" panose="02020603050405020304" pitchFamily="18" charset="0"/>
              </a:rPr>
              <a:t>), lo que hace que el grupo de expuestos al tratamiento pudiera tener un mayor riesgo en el inicio que los del grupo de no expuestos. </a:t>
            </a:r>
          </a:p>
          <a:p>
            <a:pPr algn="just">
              <a:spcAft>
                <a:spcPts val="0"/>
              </a:spcAft>
            </a:pPr>
            <a:endParaRPr lang="es-ES" sz="2000" dirty="0"/>
          </a:p>
        </p:txBody>
      </p:sp>
    </p:spTree>
    <p:extLst>
      <p:ext uri="{BB962C8B-B14F-4D97-AF65-F5344CB8AC3E}">
        <p14:creationId xmlns:p14="http://schemas.microsoft.com/office/powerpoint/2010/main" val="37503715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088572" y="292779"/>
            <a:ext cx="9840685" cy="5817735"/>
          </a:xfrm>
        </p:spPr>
        <p:txBody>
          <a:bodyPr>
            <a:noAutofit/>
          </a:bodyPr>
          <a:lstStyle/>
          <a:p>
            <a:pPr algn="just">
              <a:lnSpc>
                <a:spcPct val="100000"/>
              </a:lnSpc>
              <a:spcAft>
                <a:spcPts val="0"/>
              </a:spcAft>
            </a:pPr>
            <a:r>
              <a:rPr lang="es-ES" sz="2200" b="1" i="1" dirty="0">
                <a:solidFill>
                  <a:srgbClr val="990099"/>
                </a:solidFill>
                <a:latin typeface="Calibri" panose="020F0502020204030204" pitchFamily="34" charset="0"/>
                <a:ea typeface="Times New Roman" panose="02020603050405020304" pitchFamily="18" charset="0"/>
                <a:cs typeface="Times New Roman" panose="02020603050405020304" pitchFamily="18" charset="0"/>
              </a:rPr>
              <a:t>IV. COMENTARIOS (DISCUSIÓN Y OPINIÓN DEL EVALUADOR)</a:t>
            </a:r>
            <a:endParaRPr lang="es-ES" sz="22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r>
              <a:rPr lang="es-ES" sz="2000" dirty="0">
                <a:latin typeface="Calibri" panose="020F0502020204030204" pitchFamily="34" charset="0"/>
                <a:ea typeface="Times New Roman" panose="02020603050405020304" pitchFamily="18" charset="0"/>
                <a:cs typeface="Times New Roman" panose="02020603050405020304" pitchFamily="18" charset="0"/>
              </a:rPr>
              <a:t> </a:t>
            </a:r>
            <a:r>
              <a:rPr lang="es-ES" sz="2000" b="1" dirty="0">
                <a:latin typeface="Calibri" panose="020F0502020204030204" pitchFamily="34" charset="0"/>
                <a:ea typeface="Times New Roman" panose="02020603050405020304" pitchFamily="18" charset="0"/>
                <a:cs typeface="Times New Roman" panose="02020603050405020304" pitchFamily="18" charset="0"/>
              </a:rPr>
              <a:t>1º Respecto al presente estudio</a:t>
            </a:r>
            <a:endParaRPr lang="es-ES" sz="16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r>
              <a:rPr lang="es-ES" sz="2000" dirty="0">
                <a:latin typeface="Calibri" panose="020F0502020204030204" pitchFamily="34" charset="0"/>
                <a:ea typeface="Times New Roman" panose="02020603050405020304" pitchFamily="18" charset="0"/>
                <a:cs typeface="Times New Roman" panose="02020603050405020304" pitchFamily="18" charset="0"/>
              </a:rPr>
              <a:t>	1) Los investigadores tomaron el cálculo del tamaño de la muestra como situación de partida, cuando debe ser una situación de llegada. En efecto, si querían contrastar la diferencia entre los promedios de mortalidad en ambos grupos, esperando una mortalidad en el grupo sin tratamiento de 2,10% en 5 años, y un HR 0,85, no hubieran podido detectar la diferencia con 19.173 registros de pacientes por grupo. Sin embargo, al encontrarse con una incidencia de 3,65% en 5 años, su muestra no resultó inadecuada.</a:t>
            </a:r>
            <a:endParaRPr lang="es-ES" sz="1600" dirty="0">
              <a:latin typeface="Arial" panose="020B0604020202020204" pitchFamily="34" charset="0"/>
              <a:ea typeface="Times New Roman" panose="02020603050405020304" pitchFamily="18" charset="0"/>
              <a:cs typeface="Times New Roman" panose="02020603050405020304" pitchFamily="18" charset="0"/>
            </a:endParaRPr>
          </a:p>
          <a:p>
            <a:pPr indent="449580" algn="just">
              <a:lnSpc>
                <a:spcPct val="100000"/>
              </a:lnSpc>
              <a:spcAft>
                <a:spcPts val="0"/>
              </a:spcAft>
            </a:pPr>
            <a:r>
              <a:rPr lang="es-ES" sz="2000" dirty="0">
                <a:latin typeface="Calibri" panose="020F0502020204030204" pitchFamily="34" charset="0"/>
                <a:ea typeface="Times New Roman" panose="02020603050405020304" pitchFamily="18" charset="0"/>
                <a:cs typeface="Times New Roman" panose="02020603050405020304" pitchFamily="18" charset="0"/>
              </a:rPr>
              <a:t>2) Los del grupo de expuestos tuvieron prescripción 3 veces más años que los del grupo de no expuestos; por lo tanto, si el tratamiento con antihipertensivos en el grupo de no expuestos enmascarase una asociación con el tratamiento, tal asociación habría sido pequeña.</a:t>
            </a:r>
            <a:endParaRPr lang="es-ES" sz="1600" dirty="0">
              <a:latin typeface="Arial" panose="020B0604020202020204" pitchFamily="34" charset="0"/>
              <a:ea typeface="Times New Roman" panose="02020603050405020304" pitchFamily="18" charset="0"/>
              <a:cs typeface="Times New Roman" panose="02020603050405020304" pitchFamily="18" charset="0"/>
            </a:endParaRPr>
          </a:p>
          <a:p>
            <a:pPr indent="449580" algn="just">
              <a:lnSpc>
                <a:spcPct val="100000"/>
              </a:lnSpc>
              <a:spcAft>
                <a:spcPts val="0"/>
              </a:spcAft>
            </a:pPr>
            <a:r>
              <a:rPr lang="es-ES" sz="2000" dirty="0">
                <a:latin typeface="Calibri" panose="020F0502020204030204" pitchFamily="34" charset="0"/>
                <a:ea typeface="Times New Roman" panose="02020603050405020304" pitchFamily="18" charset="0"/>
                <a:cs typeface="Times New Roman" panose="02020603050405020304" pitchFamily="18" charset="0"/>
              </a:rPr>
              <a:t>3) Los análisis de subgrupos para la variable mortalidad no garantizan estar equilibrados, pues los investigadores no mostraron las características basales de tales subgrupos.</a:t>
            </a:r>
            <a:endParaRPr lang="es-ES" sz="1600" dirty="0">
              <a:latin typeface="Arial" panose="020B0604020202020204" pitchFamily="34" charset="0"/>
              <a:ea typeface="Times New Roman" panose="02020603050405020304" pitchFamily="18" charset="0"/>
              <a:cs typeface="Times New Roman" panose="02020603050405020304" pitchFamily="18" charset="0"/>
            </a:endParaRPr>
          </a:p>
          <a:p>
            <a:pPr indent="449580" algn="just">
              <a:lnSpc>
                <a:spcPct val="100000"/>
              </a:lnSpc>
              <a:spcAft>
                <a:spcPts val="0"/>
              </a:spcAft>
            </a:pPr>
            <a:r>
              <a:rPr lang="es-ES" sz="2000" dirty="0">
                <a:latin typeface="Calibri" panose="020F0502020204030204" pitchFamily="34" charset="0"/>
                <a:ea typeface="Times New Roman" panose="02020603050405020304" pitchFamily="18" charset="0"/>
                <a:cs typeface="Times New Roman" panose="02020603050405020304" pitchFamily="18" charset="0"/>
              </a:rPr>
              <a:t>4) No debe extrapolarse el resultado a períodos superiores a 5,8 años de mediana de seguimiento, pues para ello habría que implementar estudios diseñados adecuadamente para tal fin.</a:t>
            </a:r>
            <a:endParaRPr lang="es-ES" sz="1600" dirty="0">
              <a:latin typeface="Arial" panose="020B0604020202020204" pitchFamily="34" charset="0"/>
              <a:ea typeface="Times New Roman" panose="02020603050405020304" pitchFamily="18" charset="0"/>
              <a:cs typeface="Times New Roman" panose="02020603050405020304" pitchFamily="18" charset="0"/>
            </a:endParaRPr>
          </a:p>
          <a:p>
            <a:pPr algn="just">
              <a:spcAft>
                <a:spcPts val="0"/>
              </a:spcAft>
            </a:pPr>
            <a:endParaRPr lang="es-ES" sz="2000" dirty="0"/>
          </a:p>
        </p:txBody>
      </p:sp>
    </p:spTree>
    <p:extLst>
      <p:ext uri="{BB962C8B-B14F-4D97-AF65-F5344CB8AC3E}">
        <p14:creationId xmlns:p14="http://schemas.microsoft.com/office/powerpoint/2010/main" val="5363750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088572" y="292779"/>
            <a:ext cx="9840685" cy="5817735"/>
          </a:xfrm>
        </p:spPr>
        <p:txBody>
          <a:bodyPr>
            <a:noAutofit/>
          </a:bodyPr>
          <a:lstStyle/>
          <a:p>
            <a:pPr algn="just">
              <a:lnSpc>
                <a:spcPct val="100000"/>
              </a:lnSpc>
              <a:spcAft>
                <a:spcPts val="0"/>
              </a:spcAft>
            </a:pPr>
            <a:r>
              <a:rPr lang="es-ES" sz="2000" b="1" dirty="0">
                <a:latin typeface="Calibri" panose="020F0502020204030204" pitchFamily="34" charset="0"/>
                <a:ea typeface="Times New Roman" panose="02020603050405020304" pitchFamily="18" charset="0"/>
                <a:cs typeface="Times New Roman" panose="02020603050405020304" pitchFamily="18" charset="0"/>
              </a:rPr>
              <a:t>2º Respecto a otros estudios</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dirty="0">
                <a:latin typeface="Calibri" panose="020F0502020204030204" pitchFamily="34" charset="0"/>
                <a:ea typeface="Times New Roman" panose="02020603050405020304" pitchFamily="18" charset="0"/>
                <a:cs typeface="Times New Roman" panose="02020603050405020304" pitchFamily="18" charset="0"/>
              </a:rPr>
              <a:t>	La ausencia de beneficios en mortalidad y eventos cardiovasculares mayores es consistente con lo obtenido en la revisión y metaanálisis de </a:t>
            </a:r>
            <a:r>
              <a:rPr lang="es-ES" sz="2000" dirty="0" err="1">
                <a:latin typeface="Calibri" panose="020F0502020204030204" pitchFamily="34" charset="0"/>
                <a:ea typeface="Times New Roman" panose="02020603050405020304" pitchFamily="18" charset="0"/>
                <a:cs typeface="Times New Roman" panose="02020603050405020304" pitchFamily="18" charset="0"/>
              </a:rPr>
              <a:t>Diao</a:t>
            </a:r>
            <a:r>
              <a:rPr lang="es-ES" sz="2000" dirty="0">
                <a:latin typeface="Calibri" panose="020F0502020204030204" pitchFamily="34" charset="0"/>
                <a:ea typeface="Times New Roman" panose="02020603050405020304" pitchFamily="18" charset="0"/>
                <a:cs typeface="Times New Roman" panose="02020603050405020304" pitchFamily="18" charset="0"/>
              </a:rPr>
              <a:t> y col, que, con similares criterios de inclusión al este estudio retrospectivo de Sheppard, sólo pudo incluir 4 ensayos clínicos, con 8.912 personas distribuidas en los dos grupos, y un seguimiento combinado de 4,5 a 5 años.</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0000"/>
              </a:lnSpc>
              <a:spcAft>
                <a:spcPts val="0"/>
              </a:spcAft>
            </a:pPr>
            <a:r>
              <a:rPr lang="es-ES" sz="2000" dirty="0" err="1">
                <a:latin typeface="Calibri" panose="020F0502020204030204" pitchFamily="34" charset="0"/>
                <a:ea typeface="Times New Roman" panose="02020603050405020304" pitchFamily="18" charset="0"/>
                <a:cs typeface="Times New Roman" panose="02020603050405020304" pitchFamily="18" charset="0"/>
              </a:rPr>
              <a:t>Diao</a:t>
            </a:r>
            <a:r>
              <a:rPr lang="es-ES" sz="2000" dirty="0">
                <a:latin typeface="Calibri" panose="020F0502020204030204" pitchFamily="34" charset="0"/>
                <a:ea typeface="Times New Roman" panose="02020603050405020304" pitchFamily="18" charset="0"/>
                <a:cs typeface="Times New Roman" panose="02020603050405020304" pitchFamily="18" charset="0"/>
              </a:rPr>
              <a:t> y col no incluyeron el estudio OSLO en su revisión porque la mitad de los individuos tenían una presión arterial leve y la otra mitad ligeramente más elevada, sin poder distinguir los resultados de ambos subgrupos. Este estudio, publicado en 1980 por </a:t>
            </a:r>
            <a:r>
              <a:rPr lang="es-ES" sz="2000" dirty="0" err="1">
                <a:latin typeface="Calibri" panose="020F0502020204030204" pitchFamily="34" charset="0"/>
                <a:ea typeface="Times New Roman" panose="02020603050405020304" pitchFamily="18" charset="0"/>
                <a:cs typeface="Times New Roman" panose="02020603050405020304" pitchFamily="18" charset="0"/>
              </a:rPr>
              <a:t>Hageland</a:t>
            </a:r>
            <a:r>
              <a:rPr lang="es-ES" sz="2000" dirty="0">
                <a:latin typeface="Calibri" panose="020F0502020204030204" pitchFamily="34" charset="0"/>
                <a:ea typeface="Times New Roman" panose="02020603050405020304" pitchFamily="18" charset="0"/>
                <a:cs typeface="Times New Roman" panose="02020603050405020304" pitchFamily="18" charset="0"/>
              </a:rPr>
              <a:t> y col, aleatorizó a 785 personas de 40-50 años sin enfermedad CV ni daño en órganos diana, con presión arterial 155,8 (DE 7,3) / 96,8 (DE 7) en el inicio, a un grupo de hidroclorotiazida o a otro de no tratamiento. Si la presión subía por encima de determinado target, se podía añadir otro antihipertensivo (metildopa o propanolol). Tras 5 años de seguimiento no se encontró diferencia estadísticamente significativa en la mortalidad por todas las causas y eventos cardiovasculares mayores.</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endParaRPr lang="es-ES" sz="2000" dirty="0"/>
          </a:p>
        </p:txBody>
      </p:sp>
    </p:spTree>
    <p:extLst>
      <p:ext uri="{BB962C8B-B14F-4D97-AF65-F5344CB8AC3E}">
        <p14:creationId xmlns:p14="http://schemas.microsoft.com/office/powerpoint/2010/main" val="41686226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088572" y="292779"/>
            <a:ext cx="9840685" cy="5817735"/>
          </a:xfrm>
        </p:spPr>
        <p:txBody>
          <a:bodyPr>
            <a:noAutofit/>
          </a:bodyPr>
          <a:lstStyle/>
          <a:p>
            <a:pPr indent="449580" algn="just">
              <a:lnSpc>
                <a:spcPct val="100000"/>
              </a:lnSpc>
              <a:spcAft>
                <a:spcPts val="0"/>
              </a:spcAft>
            </a:pPr>
            <a:r>
              <a:rPr lang="es-ES" sz="2000" dirty="0">
                <a:latin typeface="Calibri" panose="020F0502020204030204" pitchFamily="34" charset="0"/>
                <a:ea typeface="Times New Roman" panose="02020603050405020304" pitchFamily="18" charset="0"/>
                <a:cs typeface="Times New Roman" panose="02020603050405020304" pitchFamily="18" charset="0"/>
              </a:rPr>
              <a:t>	En 1993 </a:t>
            </a:r>
            <a:r>
              <a:rPr lang="es-ES" sz="2000" dirty="0" err="1">
                <a:latin typeface="Calibri" panose="020F0502020204030204" pitchFamily="34" charset="0"/>
                <a:ea typeface="Times New Roman" panose="02020603050405020304" pitchFamily="18" charset="0"/>
                <a:cs typeface="Times New Roman" panose="02020603050405020304" pitchFamily="18" charset="0"/>
              </a:rPr>
              <a:t>Neaton</a:t>
            </a:r>
            <a:r>
              <a:rPr lang="es-ES" sz="2000" dirty="0">
                <a:latin typeface="Calibri" panose="020F0502020204030204" pitchFamily="34" charset="0"/>
                <a:ea typeface="Times New Roman" panose="02020603050405020304" pitchFamily="18" charset="0"/>
                <a:cs typeface="Times New Roman" panose="02020603050405020304" pitchFamily="18" charset="0"/>
              </a:rPr>
              <a:t> y col publicaron el estudio TOMHS, que aleatorizó a 902 personas de 55 años sin enfermedad cardiovascular, con presión arterial 140 </a:t>
            </a:r>
            <a:r>
              <a:rPr lang="es-ES" sz="2000" dirty="0" err="1">
                <a:latin typeface="Calibri" panose="020F0502020204030204" pitchFamily="34" charset="0"/>
                <a:ea typeface="Times New Roman" panose="02020603050405020304" pitchFamily="18" charset="0"/>
                <a:cs typeface="Times New Roman" panose="02020603050405020304" pitchFamily="18" charset="0"/>
              </a:rPr>
              <a:t>mmHg</a:t>
            </a:r>
            <a:r>
              <a:rPr lang="es-ES" sz="2000" dirty="0">
                <a:latin typeface="Calibri" panose="020F0502020204030204" pitchFamily="34" charset="0"/>
                <a:ea typeface="Times New Roman" panose="02020603050405020304" pitchFamily="18" charset="0"/>
                <a:cs typeface="Times New Roman" panose="02020603050405020304" pitchFamily="18" charset="0"/>
              </a:rPr>
              <a:t>, a cinco grupos de antihipertensivos o a un grupo de placebo. Tras 4,4 años de seguimiento no se encontró diferencia estadísticamente significativa en eventos cardiovasculares mayores entre los tratados con fármacos antihipertensivos y con placebo.</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dirty="0">
                <a:latin typeface="Calibri" panose="020F0502020204030204" pitchFamily="34" charset="0"/>
                <a:ea typeface="Times New Roman" panose="02020603050405020304" pitchFamily="18" charset="0"/>
                <a:cs typeface="Times New Roman" panose="02020603050405020304" pitchFamily="18" charset="0"/>
              </a:rPr>
              <a:t>	En 2016 se publicó el ensayo clínico HOPE-3, que </a:t>
            </a:r>
            <a:r>
              <a:rPr lang="es-ES" sz="2000" dirty="0" err="1" smtClean="0">
                <a:latin typeface="Calibri" panose="020F0502020204030204" pitchFamily="34" charset="0"/>
                <a:ea typeface="Times New Roman" panose="02020603050405020304" pitchFamily="18" charset="0"/>
                <a:cs typeface="Times New Roman" panose="02020603050405020304" pitchFamily="18" charset="0"/>
              </a:rPr>
              <a:t>aleatorizó</a:t>
            </a:r>
            <a:r>
              <a:rPr lang="es-ES" sz="2000" dirty="0" smtClean="0">
                <a:latin typeface="Calibri" panose="020F0502020204030204" pitchFamily="34" charset="0"/>
                <a:ea typeface="Times New Roman" panose="02020603050405020304" pitchFamily="18" charset="0"/>
                <a:cs typeface="Times New Roman" panose="02020603050405020304" pitchFamily="18" charset="0"/>
              </a:rPr>
              <a:t> </a:t>
            </a:r>
            <a:r>
              <a:rPr lang="es-ES" sz="2000" dirty="0">
                <a:latin typeface="Calibri" panose="020F0502020204030204" pitchFamily="34" charset="0"/>
                <a:ea typeface="Times New Roman" panose="02020603050405020304" pitchFamily="18" charset="0"/>
                <a:cs typeface="Times New Roman" panose="02020603050405020304" pitchFamily="18" charset="0"/>
              </a:rPr>
              <a:t>a 12.715 personas en prevención primaria cardiovascular, con 66 años (DE 6,4) y presión arterial A 138 (DE 14,8) / 82 (DE 9,4), a un grupo de </a:t>
            </a:r>
            <a:r>
              <a:rPr lang="es-ES" sz="2000" dirty="0" err="1">
                <a:latin typeface="Calibri" panose="020F0502020204030204" pitchFamily="34" charset="0"/>
                <a:ea typeface="Times New Roman" panose="02020603050405020304" pitchFamily="18" charset="0"/>
                <a:cs typeface="Times New Roman" panose="02020603050405020304" pitchFamily="18" charset="0"/>
              </a:rPr>
              <a:t>candesartán</a:t>
            </a:r>
            <a:r>
              <a:rPr lang="es-ES" sz="2000" dirty="0">
                <a:latin typeface="Calibri" panose="020F0502020204030204" pitchFamily="34" charset="0"/>
                <a:ea typeface="Times New Roman" panose="02020603050405020304" pitchFamily="18" charset="0"/>
                <a:cs typeface="Times New Roman" panose="02020603050405020304" pitchFamily="18" charset="0"/>
              </a:rPr>
              <a:t> más HCTZ o un grupo de placebo. Tras una mediana de 5,6 años de seguimiento, no se encontró beneficios en mortalidad y eventos cardiovasculares mayores.</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endParaRPr lang="es-ES" sz="2000" dirty="0"/>
          </a:p>
        </p:txBody>
      </p:sp>
    </p:spTree>
    <p:extLst>
      <p:ext uri="{BB962C8B-B14F-4D97-AF65-F5344CB8AC3E}">
        <p14:creationId xmlns:p14="http://schemas.microsoft.com/office/powerpoint/2010/main" val="40947669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03086" y="612094"/>
            <a:ext cx="9840685" cy="5179105"/>
          </a:xfrm>
        </p:spPr>
        <p:txBody>
          <a:bodyPr>
            <a:noAutofit/>
          </a:bodyPr>
          <a:lstStyle/>
          <a:p>
            <a:pPr algn="just">
              <a:spcAft>
                <a:spcPts val="0"/>
              </a:spcAft>
            </a:pPr>
            <a:r>
              <a:rPr lang="es-ES" sz="2000" b="1" i="1" dirty="0">
                <a:solidFill>
                  <a:srgbClr val="990099"/>
                </a:solidFill>
                <a:latin typeface="Calibri" panose="020F0502020204030204" pitchFamily="34" charset="0"/>
                <a:ea typeface="Times New Roman" panose="02020603050405020304" pitchFamily="18" charset="0"/>
                <a:cs typeface="Times New Roman" panose="02020603050405020304" pitchFamily="18" charset="0"/>
              </a:rPr>
              <a:t>V. CONFLICTOS DE INTERESES Y CALIDAD DE LA EVIDENCIA</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a:t>
            </a:r>
            <a:endPar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1º Conflictos de intereses financieros y no financieros.</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endPar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indent="449580" algn="just">
              <a:lnSpc>
                <a:spcPct val="100000"/>
              </a:lnSpc>
              <a:spcAft>
                <a:spcPts val="0"/>
              </a:spcAft>
            </a:pP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Stevens declaró ser miembro del Comité Científico Independiente de Asesoramiento al CPRD, pero sin haber estado implicado en la aprobación del estudio. No hubo ninguna otra declaración de conflicto de intereses.</a:t>
            </a:r>
            <a:endPar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indent="449580" algn="just">
              <a:lnSpc>
                <a:spcPct val="100000"/>
              </a:lnSpc>
              <a:spcAft>
                <a:spcPts val="0"/>
              </a:spcAft>
            </a:pP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El estudio se financió con fondos de instituciones sanitarias públicas.</a:t>
            </a:r>
            <a:endPar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spcAft>
                <a:spcPts val="0"/>
              </a:spcAft>
            </a:pPr>
            <a:endParaRPr lang="es-ES" sz="2000" dirty="0"/>
          </a:p>
        </p:txBody>
      </p:sp>
    </p:spTree>
    <p:extLst>
      <p:ext uri="{BB962C8B-B14F-4D97-AF65-F5344CB8AC3E}">
        <p14:creationId xmlns:p14="http://schemas.microsoft.com/office/powerpoint/2010/main" val="27441381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26771" y="-165525"/>
            <a:ext cx="10771032" cy="2522358"/>
          </a:xfrm>
        </p:spPr>
        <p:txBody>
          <a:bodyPr>
            <a:normAutofit/>
          </a:bodyPr>
          <a:lstStyle/>
          <a:p>
            <a:pPr algn="l">
              <a:spcAft>
                <a:spcPts val="0"/>
              </a:spcAft>
            </a:pPr>
            <a:r>
              <a:rPr lang="es-ES" sz="1800" b="1" dirty="0">
                <a:solidFill>
                  <a:srgbClr val="0000FF"/>
                </a:solidFill>
                <a:effectLst/>
                <a:latin typeface="+mn-lt"/>
                <a:ea typeface="Times New Roman" panose="02020603050405020304" pitchFamily="18" charset="0"/>
                <a:cs typeface="Times New Roman" panose="02020603050405020304" pitchFamily="18" charset="0"/>
              </a:rPr>
              <a:t>Estudio </a:t>
            </a:r>
            <a:r>
              <a:rPr lang="es-ES" sz="1800" b="1" dirty="0" err="1">
                <a:solidFill>
                  <a:srgbClr val="0000FF"/>
                </a:solidFill>
                <a:effectLst/>
                <a:latin typeface="+mn-lt"/>
                <a:ea typeface="Times New Roman" panose="02020603050405020304" pitchFamily="18" charset="0"/>
                <a:cs typeface="Times New Roman" panose="02020603050405020304" pitchFamily="18" charset="0"/>
              </a:rPr>
              <a:t>retrospectivo</a:t>
            </a:r>
            <a:r>
              <a:rPr lang="es-ES" sz="1800" b="1" dirty="0" err="1">
                <a:solidFill>
                  <a:srgbClr val="0000FF"/>
                </a:solidFill>
                <a:latin typeface="+mn-lt"/>
                <a:ea typeface="Times New Roman" panose="02020603050405020304" pitchFamily="18" charset="0"/>
                <a:cs typeface="Times New Roman" panose="02020603050405020304" pitchFamily="18" charset="0"/>
              </a:rPr>
              <a:t>:Beneficios</a:t>
            </a:r>
            <a:r>
              <a:rPr lang="es-ES" sz="1800" b="1" dirty="0">
                <a:solidFill>
                  <a:srgbClr val="0000FF"/>
                </a:solidFill>
                <a:latin typeface="+mn-lt"/>
                <a:ea typeface="Times New Roman" panose="02020603050405020304" pitchFamily="18" charset="0"/>
                <a:cs typeface="Times New Roman" panose="02020603050405020304" pitchFamily="18" charset="0"/>
              </a:rPr>
              <a:t> y Daños del tratamiento con antihipertensivos en personas con presión arterial 140-159 / 90-99 mm Hg, con puntuación de riesgo cardiovascular bajo.</a:t>
            </a:r>
            <a:r>
              <a:rPr lang="es-ES" sz="500" dirty="0">
                <a:effectLst/>
                <a:latin typeface="+mn-lt"/>
                <a:ea typeface="Times New Roman" panose="02020603050405020304" pitchFamily="18" charset="0"/>
                <a:cs typeface="Times New Roman" panose="02020603050405020304" pitchFamily="18" charset="0"/>
              </a:rPr>
              <a:t/>
            </a:r>
            <a:br>
              <a:rPr lang="es-ES" sz="500" dirty="0">
                <a:effectLst/>
                <a:latin typeface="+mn-lt"/>
                <a:ea typeface="Times New Roman" panose="02020603050405020304" pitchFamily="18" charset="0"/>
                <a:cs typeface="Times New Roman" panose="02020603050405020304" pitchFamily="18" charset="0"/>
              </a:rPr>
            </a:br>
            <a:r>
              <a:rPr lang="es-ES" sz="500" dirty="0">
                <a:effectLst/>
                <a:latin typeface="+mn-lt"/>
                <a:ea typeface="Times New Roman" panose="02020603050405020304" pitchFamily="18" charset="0"/>
                <a:cs typeface="Times New Roman" panose="02020603050405020304" pitchFamily="18" charset="0"/>
              </a:rPr>
              <a:t/>
            </a:r>
            <a:br>
              <a:rPr lang="es-ES" sz="500" dirty="0">
                <a:effectLst/>
                <a:latin typeface="+mn-lt"/>
                <a:ea typeface="Times New Roman" panose="02020603050405020304" pitchFamily="18" charset="0"/>
                <a:cs typeface="Times New Roman" panose="02020603050405020304" pitchFamily="18" charset="0"/>
              </a:rPr>
            </a:br>
            <a:r>
              <a:rPr lang="en-US" sz="1400" dirty="0">
                <a:solidFill>
                  <a:srgbClr val="0000FF"/>
                </a:solidFill>
                <a:latin typeface="+mn-lt"/>
                <a:ea typeface="Times New Roman" panose="02020603050405020304" pitchFamily="18" charset="0"/>
                <a:cs typeface="Times New Roman" panose="02020603050405020304" pitchFamily="18" charset="0"/>
              </a:rPr>
              <a:t>Sheppard JP, Stevens S, Stevens R, et al. Benefits and Harms of Antihypertensive Treatment in Low-Risk Patients With Mild Hypertension. JAMA Intern Med 2018 Dec 1;178(12):1626-34.</a:t>
            </a:r>
            <a:r>
              <a:rPr lang="es-ES" dirty="0">
                <a:effectLst/>
                <a:latin typeface="+mn-lt"/>
                <a:ea typeface="Times New Roman" panose="02020603050405020304" pitchFamily="18" charset="0"/>
                <a:cs typeface="Times New Roman" panose="02020603050405020304" pitchFamily="18" charset="0"/>
              </a:rPr>
              <a:t/>
            </a:r>
            <a:br>
              <a:rPr lang="es-ES" dirty="0">
                <a:effectLst/>
                <a:latin typeface="+mn-lt"/>
                <a:ea typeface="Times New Roman" panose="02020603050405020304" pitchFamily="18" charset="0"/>
                <a:cs typeface="Times New Roman" panose="02020603050405020304" pitchFamily="18" charset="0"/>
              </a:rPr>
            </a:br>
            <a:endParaRPr lang="es-ES" dirty="0">
              <a:latin typeface="+mn-lt"/>
            </a:endParaRPr>
          </a:p>
        </p:txBody>
      </p:sp>
      <p:sp>
        <p:nvSpPr>
          <p:cNvPr id="3" name="Subtítulo 2"/>
          <p:cNvSpPr>
            <a:spLocks noGrp="1"/>
          </p:cNvSpPr>
          <p:nvPr>
            <p:ph type="subTitle" idx="1"/>
          </p:nvPr>
        </p:nvSpPr>
        <p:spPr>
          <a:xfrm>
            <a:off x="4303957" y="1695166"/>
            <a:ext cx="7001080" cy="5011102"/>
          </a:xfrm>
        </p:spPr>
        <p:txBody>
          <a:bodyPr>
            <a:normAutofit fontScale="85000" lnSpcReduction="20000"/>
          </a:bodyPr>
          <a:lstStyle/>
          <a:p>
            <a:pPr algn="just">
              <a:spcAft>
                <a:spcPts val="0"/>
              </a:spcAft>
            </a:pPr>
            <a:r>
              <a:rPr lang="es-ES" sz="2600" b="1" i="1" dirty="0">
                <a:solidFill>
                  <a:srgbClr val="990099"/>
                </a:solidFill>
                <a:effectLst/>
                <a:latin typeface="Calibri" panose="020F0502020204030204" pitchFamily="34" charset="0"/>
                <a:ea typeface="Times New Roman" panose="02020603050405020304" pitchFamily="18" charset="0"/>
                <a:cs typeface="Times New Roman" panose="02020603050405020304" pitchFamily="18" charset="0"/>
              </a:rPr>
              <a:t>INTRODUCCIÓN.</a:t>
            </a:r>
            <a:endParaRPr lang="es-ES" sz="26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20000"/>
              </a:lnSpc>
              <a:spcAft>
                <a:spcPts val="0"/>
              </a:spcAft>
            </a:pPr>
            <a:r>
              <a:rPr lang="es-ES" sz="2300" dirty="0"/>
              <a:t>A pesar de que las GPC mencionan el inicio de antihipertensivos en personas sin enfermedad cardiovascular, con puntuación de riesgo cardiovascular bajo y con presión arterial leve: 140/90 a 159/99 mm Hg, no existe a día de hoy ninguna evidencia científica que respalde la reducción de la mortalidad ni de la enfermedad cardiovascular. En el año 2012 </a:t>
            </a:r>
            <a:r>
              <a:rPr lang="es-ES" sz="2300" dirty="0" err="1"/>
              <a:t>Diao</a:t>
            </a:r>
            <a:r>
              <a:rPr lang="es-ES" sz="2300" dirty="0"/>
              <a:t> y col publicaron un metaanálisis, concluyendo que los antihipertensivos empleados en el tratamiento de adultos con hipertensión leve (presión arterial 140/90 a 159/99 mm Hg) no demostraron reducir la mortalidad ni la morbilidad cardiovascular. Pero como no podía descartarse una insuficiente potencia estadística en esta revisión, Sheppard y col han diseñado, implementado y publicado este amplio estudio retrospectivo con los registros de la práctica clínica en la vida real de Inglaterra.</a:t>
            </a:r>
          </a:p>
        </p:txBody>
      </p:sp>
      <p:pic>
        <p:nvPicPr>
          <p:cNvPr id="5" name="Imagen 4">
            <a:extLst>
              <a:ext uri="{FF2B5EF4-FFF2-40B4-BE49-F238E27FC236}">
                <a16:creationId xmlns:a16="http://schemas.microsoft.com/office/drawing/2014/main" id="{4FA89B47-3981-4A76-82F2-14B550AC78E1}"/>
              </a:ext>
            </a:extLst>
          </p:cNvPr>
          <p:cNvPicPr>
            <a:picLocks noChangeAspect="1"/>
          </p:cNvPicPr>
          <p:nvPr/>
        </p:nvPicPr>
        <p:blipFill>
          <a:blip r:embed="rId2"/>
          <a:stretch>
            <a:fillRect/>
          </a:stretch>
        </p:blipFill>
        <p:spPr>
          <a:xfrm>
            <a:off x="361728" y="1695166"/>
            <a:ext cx="3677186" cy="4692381"/>
          </a:xfrm>
          <a:prstGeom prst="rect">
            <a:avLst/>
          </a:prstGeom>
        </p:spPr>
      </p:pic>
    </p:spTree>
    <p:extLst>
      <p:ext uri="{BB962C8B-B14F-4D97-AF65-F5344CB8AC3E}">
        <p14:creationId xmlns:p14="http://schemas.microsoft.com/office/powerpoint/2010/main" val="2975590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03086" y="612094"/>
            <a:ext cx="9840685" cy="5179105"/>
          </a:xfrm>
        </p:spPr>
        <p:txBody>
          <a:bodyPr>
            <a:noAutofit/>
          </a:bodyPr>
          <a:lstStyle/>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2º Factores que pueden aumentar la calidad de un estudio de cohortes retrospectivo:</a:t>
            </a:r>
            <a:r>
              <a:rPr lang="es-ES" sz="2000" i="1" dirty="0">
                <a:solidFill>
                  <a:srgbClr val="000000"/>
                </a:solidFill>
                <a:latin typeface="Calibri" panose="020F0502020204030204" pitchFamily="34" charset="0"/>
                <a:ea typeface="Times New Roman" panose="02020603050405020304" pitchFamily="18" charset="0"/>
                <a:cs typeface="Eras Medium ITC" panose="020B0602030504020804" pitchFamily="34" charset="0"/>
              </a:rPr>
              <a:t> </a:t>
            </a:r>
            <a:r>
              <a:rPr lang="es-ES" i="1"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rPr>
              <a:t>	</a:t>
            </a:r>
          </a:p>
          <a:p>
            <a:pPr algn="just">
              <a:lnSpc>
                <a:spcPct val="100000"/>
              </a:lnSpc>
              <a:spcAft>
                <a:spcPts val="0"/>
              </a:spcAft>
            </a:pPr>
            <a:r>
              <a:rPr lang="es-ES" sz="2000" b="1" i="1" dirty="0">
                <a:solidFill>
                  <a:srgbClr val="000000"/>
                </a:solidFill>
                <a:latin typeface="Eras Medium ITC" panose="020B0602030504020804" pitchFamily="34" charset="0"/>
                <a:ea typeface="Times New Roman" panose="02020603050405020304" pitchFamily="18" charset="0"/>
                <a:cs typeface="Times New Roman" panose="02020603050405020304" pitchFamily="18" charset="0"/>
              </a:rPr>
              <a:t>	</a:t>
            </a:r>
            <a:r>
              <a:rPr lang="es-ES" sz="2000" b="1" dirty="0">
                <a:latin typeface="Calibri" panose="020F0502020204030204" pitchFamily="34" charset="0"/>
                <a:ea typeface="Times New Roman" panose="02020603050405020304" pitchFamily="18" charset="0"/>
                <a:cs typeface="Times New Roman" panose="02020603050405020304" pitchFamily="18" charset="0"/>
              </a:rPr>
              <a:t>1.</a:t>
            </a:r>
            <a:r>
              <a:rPr lang="es-ES" sz="2000" dirty="0">
                <a:latin typeface="Calibri" panose="020F0502020204030204" pitchFamily="34" charset="0"/>
                <a:ea typeface="Times New Roman" panose="02020603050405020304" pitchFamily="18" charset="0"/>
                <a:cs typeface="Times New Roman" panose="02020603050405020304" pitchFamily="18" charset="0"/>
              </a:rPr>
              <a:t> </a:t>
            </a:r>
            <a:r>
              <a:rPr lang="es-ES" sz="2000" b="1" dirty="0">
                <a:latin typeface="Calibri" panose="020F0502020204030204" pitchFamily="34" charset="0"/>
                <a:ea typeface="Times New Roman" panose="02020603050405020304" pitchFamily="18" charset="0"/>
                <a:cs typeface="Times New Roman" panose="02020603050405020304" pitchFamily="18" charset="0"/>
              </a:rPr>
              <a:t>¿Magnitud grande del efecto</a:t>
            </a:r>
            <a:r>
              <a:rPr lang="es-ES" sz="2000" dirty="0">
                <a:latin typeface="Calibri" panose="020F0502020204030204" pitchFamily="34" charset="0"/>
                <a:ea typeface="Times New Roman" panose="02020603050405020304" pitchFamily="18" charset="0"/>
                <a:cs typeface="Times New Roman" panose="02020603050405020304" pitchFamily="18" charset="0"/>
              </a:rPr>
              <a:t>?: La magnitud nula del efecto en los beneficios y las magnitudes bajas a muy bajas de los efectos adversos, mantenidos tras los ajustes, análisis de subgrupos y análisis </a:t>
            </a:r>
            <a:r>
              <a:rPr lang="es-ES" sz="2000">
                <a:latin typeface="Calibri" panose="020F0502020204030204" pitchFamily="34" charset="0"/>
                <a:ea typeface="Times New Roman" panose="02020603050405020304" pitchFamily="18" charset="0"/>
                <a:cs typeface="Times New Roman" panose="02020603050405020304" pitchFamily="18" charset="0"/>
              </a:rPr>
              <a:t>de </a:t>
            </a:r>
            <a:r>
              <a:rPr lang="es-ES" sz="2000" smtClean="0">
                <a:latin typeface="Calibri" panose="020F0502020204030204" pitchFamily="34" charset="0"/>
                <a:ea typeface="Times New Roman" panose="02020603050405020304" pitchFamily="18" charset="0"/>
                <a:cs typeface="Times New Roman" panose="02020603050405020304" pitchFamily="18" charset="0"/>
              </a:rPr>
              <a:t>sensibilidad, </a:t>
            </a:r>
            <a:r>
              <a:rPr lang="es-ES" sz="2000" dirty="0">
                <a:latin typeface="Calibri" panose="020F0502020204030204" pitchFamily="34" charset="0"/>
                <a:ea typeface="Times New Roman" panose="02020603050405020304" pitchFamily="18" charset="0"/>
                <a:cs typeface="Times New Roman" panose="02020603050405020304" pitchFamily="18" charset="0"/>
              </a:rPr>
              <a:t>apuntan a tales efectos (nulos beneficios, y efectos adversos de magnitud baja a muy baja).</a:t>
            </a:r>
            <a:endParaRPr lang="es-ES" sz="16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r>
              <a:rPr lang="es-ES" sz="2000" b="1" dirty="0">
                <a:latin typeface="Calibri" panose="020F0502020204030204" pitchFamily="34" charset="0"/>
                <a:ea typeface="Times New Roman" panose="02020603050405020304" pitchFamily="18" charset="0"/>
                <a:cs typeface="Times New Roman" panose="02020603050405020304" pitchFamily="18" charset="0"/>
              </a:rPr>
              <a:t>	2.</a:t>
            </a:r>
            <a:r>
              <a:rPr lang="es-ES" sz="2000" dirty="0">
                <a:latin typeface="Calibri" panose="020F0502020204030204" pitchFamily="34" charset="0"/>
                <a:ea typeface="Times New Roman" panose="02020603050405020304" pitchFamily="18" charset="0"/>
                <a:cs typeface="Times New Roman" panose="02020603050405020304" pitchFamily="18" charset="0"/>
              </a:rPr>
              <a:t> </a:t>
            </a:r>
            <a:r>
              <a:rPr lang="es-ES" sz="2000" b="1" dirty="0">
                <a:latin typeface="Calibri" panose="020F0502020204030204" pitchFamily="34" charset="0"/>
                <a:ea typeface="Times New Roman" panose="02020603050405020304" pitchFamily="18" charset="0"/>
                <a:cs typeface="Times New Roman" panose="02020603050405020304" pitchFamily="18" charset="0"/>
              </a:rPr>
              <a:t>¿Al eliminar (o ajustar) los factores de confusión que modifican el efecto, sigue manteniéndose la dirección de tal efecto</a:t>
            </a:r>
            <a:r>
              <a:rPr lang="es-ES" sz="2000" dirty="0">
                <a:latin typeface="Calibri" panose="020F0502020204030204" pitchFamily="34" charset="0"/>
                <a:ea typeface="Times New Roman" panose="02020603050405020304" pitchFamily="18" charset="0"/>
                <a:cs typeface="Times New Roman" panose="02020603050405020304" pitchFamily="18" charset="0"/>
              </a:rPr>
              <a:t>. Si, pero no puede descartarse que pudiera haber más variables de confusión no contempladas en las características sociodemográficas y clínicas en el inicio.</a:t>
            </a:r>
            <a:endParaRPr lang="es-ES" sz="16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r>
              <a:rPr lang="es-ES" sz="1600" b="1" dirty="0">
                <a:latin typeface="Arial" panose="020B0604020202020204" pitchFamily="34" charset="0"/>
                <a:ea typeface="Times New Roman" panose="02020603050405020304" pitchFamily="18" charset="0"/>
                <a:cs typeface="Times New Roman" panose="02020603050405020304" pitchFamily="18" charset="0"/>
              </a:rPr>
              <a:t>	</a:t>
            </a:r>
            <a:r>
              <a:rPr lang="es-ES" sz="2000" b="1" dirty="0">
                <a:latin typeface="Calibri" panose="020F0502020204030204" pitchFamily="34" charset="0"/>
                <a:ea typeface="Times New Roman" panose="02020603050405020304" pitchFamily="18" charset="0"/>
                <a:cs typeface="Times New Roman" panose="02020603050405020304" pitchFamily="18" charset="0"/>
              </a:rPr>
              <a:t>3.</a:t>
            </a:r>
            <a:r>
              <a:rPr lang="es-ES" sz="2000" dirty="0">
                <a:latin typeface="Calibri" panose="020F0502020204030204" pitchFamily="34" charset="0"/>
                <a:ea typeface="Times New Roman" panose="02020603050405020304" pitchFamily="18" charset="0"/>
                <a:cs typeface="Times New Roman" panose="02020603050405020304" pitchFamily="18" charset="0"/>
              </a:rPr>
              <a:t> </a:t>
            </a:r>
            <a:r>
              <a:rPr lang="es-ES" sz="2000" b="1" dirty="0">
                <a:latin typeface="Calibri" panose="020F0502020204030204" pitchFamily="34" charset="0"/>
                <a:ea typeface="Times New Roman" panose="02020603050405020304" pitchFamily="18" charset="0"/>
                <a:cs typeface="Times New Roman" panose="02020603050405020304" pitchFamily="18" charset="0"/>
              </a:rPr>
              <a:t>¿Existencia de gradiente o efecto dosis-respuesta?:</a:t>
            </a:r>
            <a:r>
              <a:rPr lang="es-ES" sz="2000" dirty="0">
                <a:latin typeface="Calibri" panose="020F0502020204030204" pitchFamily="34" charset="0"/>
                <a:ea typeface="Times New Roman" panose="02020603050405020304" pitchFamily="18" charset="0"/>
                <a:cs typeface="Times New Roman" panose="02020603050405020304" pitchFamily="18" charset="0"/>
              </a:rPr>
              <a:t> No se practicó un análisis de gradiente de DDD-respuesta.</a:t>
            </a:r>
            <a:endParaRPr lang="es-ES" sz="1600" dirty="0">
              <a:latin typeface="Arial" panose="020B0604020202020204" pitchFamily="34" charset="0"/>
              <a:ea typeface="Times New Roman" panose="02020603050405020304" pitchFamily="18" charset="0"/>
              <a:cs typeface="Times New Roman" panose="02020603050405020304" pitchFamily="18" charset="0"/>
            </a:endParaRPr>
          </a:p>
          <a:p>
            <a:pPr algn="just">
              <a:spcAft>
                <a:spcPts val="0"/>
              </a:spcAft>
            </a:pPr>
            <a:endParaRPr lang="es-ES" sz="2000" dirty="0"/>
          </a:p>
        </p:txBody>
      </p:sp>
    </p:spTree>
    <p:extLst>
      <p:ext uri="{BB962C8B-B14F-4D97-AF65-F5344CB8AC3E}">
        <p14:creationId xmlns:p14="http://schemas.microsoft.com/office/powerpoint/2010/main" val="39977666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03086" y="612094"/>
            <a:ext cx="9840685" cy="5179105"/>
          </a:xfrm>
        </p:spPr>
        <p:txBody>
          <a:bodyPr>
            <a:noAutofit/>
          </a:bodyPr>
          <a:lstStyle/>
          <a:p>
            <a:pPr algn="just">
              <a:lnSpc>
                <a:spcPct val="100000"/>
              </a:lnSpc>
              <a:spcAft>
                <a:spcPts val="0"/>
              </a:spcAft>
            </a:pPr>
            <a:r>
              <a:rPr lang="es-ES" sz="2000" dirty="0">
                <a:latin typeface="Calibri" panose="020F0502020204030204" pitchFamily="34" charset="0"/>
                <a:ea typeface="Times New Roman" panose="02020603050405020304" pitchFamily="18" charset="0"/>
                <a:cs typeface="Times New Roman" panose="02020603050405020304" pitchFamily="18" charset="0"/>
              </a:rPr>
              <a:t> </a:t>
            </a:r>
            <a:endParaRPr lang="es-ES" sz="16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Sistema GRADE: </a:t>
            </a:r>
            <a:r>
              <a:rPr lang="es-ES" sz="20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Calidad de la evidencia MODERADA-BAJA</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Justificamos el aumento de la calidad por el mantenimiento de los efectos de beneficios y de efectos adversos tras los ajustes por factores de confusión, los análisis de subgrupos y los análisis de sensibilidad. No aumentamos más esta graduación de la calidad de la evidencia porque no se dispone de análisis de gradiente dosis-respuesta, no puede descartarse el no haber contemplado algunos posibles factores de confusión y/o modificadores del efecto en el inicio.</a:t>
            </a:r>
            <a:endParaRPr lang="es-ES"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spcAft>
                <a:spcPts val="0"/>
              </a:spcAft>
            </a:pPr>
            <a:endParaRPr lang="es-ES" sz="2000" dirty="0"/>
          </a:p>
        </p:txBody>
      </p:sp>
    </p:spTree>
    <p:extLst>
      <p:ext uri="{BB962C8B-B14F-4D97-AF65-F5344CB8AC3E}">
        <p14:creationId xmlns:p14="http://schemas.microsoft.com/office/powerpoint/2010/main" val="22832696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074058" y="858836"/>
            <a:ext cx="9840685" cy="5817735"/>
          </a:xfrm>
        </p:spPr>
        <p:txBody>
          <a:bodyPr>
            <a:noAutofit/>
          </a:bodyPr>
          <a:lstStyle/>
          <a:p>
            <a:pPr algn="just">
              <a:lnSpc>
                <a:spcPct val="100000"/>
              </a:lnSpc>
              <a:spcAft>
                <a:spcPts val="0"/>
              </a:spcAft>
            </a:pPr>
            <a:r>
              <a:rPr lang="es-ES" sz="2300" b="1" i="1" dirty="0">
                <a:solidFill>
                  <a:srgbClr val="990099"/>
                </a:solidFill>
                <a:latin typeface="Calibri" panose="020F0502020204030204" pitchFamily="34" charset="0"/>
                <a:ea typeface="Times New Roman" panose="02020603050405020304" pitchFamily="18" charset="0"/>
                <a:cs typeface="Times New Roman" panose="02020603050405020304" pitchFamily="18" charset="0"/>
              </a:rPr>
              <a:t>VI. CONCLUSIONES</a:t>
            </a:r>
            <a:endParaRPr lang="es-ES" sz="23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endPar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indent="449580" algn="just">
              <a:lnSpc>
                <a:spcPct val="100000"/>
              </a:lnSpc>
              <a:spcAft>
                <a:spcPts val="0"/>
              </a:spcAft>
            </a:pPr>
            <a:r>
              <a:rPr lang="es-ES" sz="2000" dirty="0">
                <a:latin typeface="Calibri" panose="020F0502020204030204" pitchFamily="34" charset="0"/>
                <a:ea typeface="Times New Roman" panose="02020603050405020304" pitchFamily="18" charset="0"/>
                <a:cs typeface="Times New Roman" panose="02020603050405020304" pitchFamily="18" charset="0"/>
              </a:rPr>
              <a:t>Con una validez de evidencia moderada-baja, en personas de 55 años (DE 12) con presión arterial de 140/90 a 159/99 mm Hg, sin enfermedad cardiovascular y puntuación de riesgo cardiovascular bajo, entre el grupo tratado con antihipertensivo y el no tratado:</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indent="449580" algn="just">
              <a:lnSpc>
                <a:spcPct val="100000"/>
              </a:lnSpc>
              <a:spcAft>
                <a:spcPts val="0"/>
              </a:spcAft>
            </a:pPr>
            <a:r>
              <a:rPr lang="es-ES" sz="2000" b="1" dirty="0">
                <a:latin typeface="Calibri" panose="020F0502020204030204" pitchFamily="34" charset="0"/>
                <a:ea typeface="Times New Roman" panose="02020603050405020304" pitchFamily="18" charset="0"/>
                <a:cs typeface="Times New Roman" panose="02020603050405020304" pitchFamily="18" charset="0"/>
              </a:rPr>
              <a:t>1. </a:t>
            </a:r>
            <a:r>
              <a:rPr lang="es-ES" sz="2000" dirty="0">
                <a:latin typeface="Calibri" panose="020F0502020204030204" pitchFamily="34" charset="0"/>
                <a:ea typeface="Times New Roman" panose="02020603050405020304" pitchFamily="18" charset="0"/>
                <a:cs typeface="Times New Roman" panose="02020603050405020304" pitchFamily="18" charset="0"/>
              </a:rPr>
              <a:t>No se encontró una diferencia estadísticamente significativa en las variables: </a:t>
            </a:r>
            <a:r>
              <a:rPr lang="es-ES" sz="2000" b="1" dirty="0">
                <a:latin typeface="Calibri" panose="020F0502020204030204" pitchFamily="34" charset="0"/>
                <a:ea typeface="Times New Roman" panose="02020603050405020304" pitchFamily="18" charset="0"/>
                <a:cs typeface="Times New Roman" panose="02020603050405020304" pitchFamily="18" charset="0"/>
              </a:rPr>
              <a:t>1)</a:t>
            </a:r>
            <a:r>
              <a:rPr lang="es-ES" sz="2000" dirty="0">
                <a:latin typeface="Calibri" panose="020F0502020204030204" pitchFamily="34" charset="0"/>
                <a:ea typeface="Times New Roman" panose="02020603050405020304" pitchFamily="18" charset="0"/>
                <a:cs typeface="Times New Roman" panose="02020603050405020304" pitchFamily="18" charset="0"/>
              </a:rPr>
              <a:t> Mortalidad por cualquier causa; </a:t>
            </a:r>
            <a:r>
              <a:rPr lang="es-ES" sz="2000" b="1" dirty="0">
                <a:latin typeface="Calibri" panose="020F0502020204030204" pitchFamily="34" charset="0"/>
                <a:ea typeface="Times New Roman" panose="02020603050405020304" pitchFamily="18" charset="0"/>
                <a:cs typeface="Times New Roman" panose="02020603050405020304" pitchFamily="18" charset="0"/>
              </a:rPr>
              <a:t>2)</a:t>
            </a:r>
            <a:r>
              <a:rPr lang="es-ES" sz="2000" dirty="0">
                <a:latin typeface="Calibri" panose="020F0502020204030204" pitchFamily="34" charset="0"/>
                <a:ea typeface="Times New Roman" panose="02020603050405020304" pitchFamily="18" charset="0"/>
                <a:cs typeface="Times New Roman" panose="02020603050405020304" pitchFamily="18" charset="0"/>
              </a:rPr>
              <a:t> ACV (ictus); </a:t>
            </a:r>
            <a:r>
              <a:rPr lang="es-ES" sz="2000" b="1" dirty="0">
                <a:latin typeface="Calibri" panose="020F0502020204030204" pitchFamily="34" charset="0"/>
                <a:ea typeface="Times New Roman" panose="02020603050405020304" pitchFamily="18" charset="0"/>
                <a:cs typeface="Times New Roman" panose="02020603050405020304" pitchFamily="18" charset="0"/>
              </a:rPr>
              <a:t>3)</a:t>
            </a:r>
            <a:r>
              <a:rPr lang="es-ES" sz="2000" dirty="0">
                <a:latin typeface="Calibri" panose="020F0502020204030204" pitchFamily="34" charset="0"/>
                <a:ea typeface="Times New Roman" panose="02020603050405020304" pitchFamily="18" charset="0"/>
                <a:cs typeface="Times New Roman" panose="02020603050405020304" pitchFamily="18" charset="0"/>
              </a:rPr>
              <a:t> Infarto de miocardio; </a:t>
            </a:r>
            <a:r>
              <a:rPr lang="es-ES" sz="2000" b="1" dirty="0">
                <a:latin typeface="Calibri" panose="020F0502020204030204" pitchFamily="34" charset="0"/>
                <a:ea typeface="Times New Roman" panose="02020603050405020304" pitchFamily="18" charset="0"/>
                <a:cs typeface="Times New Roman" panose="02020603050405020304" pitchFamily="18" charset="0"/>
              </a:rPr>
              <a:t>4)</a:t>
            </a:r>
            <a:r>
              <a:rPr lang="es-ES" sz="2000" dirty="0">
                <a:latin typeface="Calibri" panose="020F0502020204030204" pitchFamily="34" charset="0"/>
                <a:ea typeface="Times New Roman" panose="02020603050405020304" pitchFamily="18" charset="0"/>
                <a:cs typeface="Times New Roman" panose="02020603050405020304" pitchFamily="18" charset="0"/>
              </a:rPr>
              <a:t> </a:t>
            </a:r>
            <a:r>
              <a:rPr lang="es-ES" sz="2000" dirty="0" err="1">
                <a:latin typeface="Calibri" panose="020F0502020204030204" pitchFamily="34" charset="0"/>
                <a:ea typeface="Times New Roman" panose="02020603050405020304" pitchFamily="18" charset="0"/>
                <a:cs typeface="Times New Roman" panose="02020603050405020304" pitchFamily="18" charset="0"/>
              </a:rPr>
              <a:t>Síndome</a:t>
            </a:r>
            <a:r>
              <a:rPr lang="es-ES" sz="2000" dirty="0">
                <a:latin typeface="Calibri" panose="020F0502020204030204" pitchFamily="34" charset="0"/>
                <a:ea typeface="Times New Roman" panose="02020603050405020304" pitchFamily="18" charset="0"/>
                <a:cs typeface="Times New Roman" panose="02020603050405020304" pitchFamily="18" charset="0"/>
              </a:rPr>
              <a:t> agudo coronario no infarto de miocardio;</a:t>
            </a:r>
            <a:r>
              <a:rPr lang="es-ES" sz="2000" b="1" dirty="0">
                <a:latin typeface="Calibri" panose="020F0502020204030204" pitchFamily="34" charset="0"/>
                <a:ea typeface="Times New Roman" panose="02020603050405020304" pitchFamily="18" charset="0"/>
                <a:cs typeface="Times New Roman" panose="02020603050405020304" pitchFamily="18" charset="0"/>
              </a:rPr>
              <a:t> 5) </a:t>
            </a:r>
            <a:r>
              <a:rPr lang="es-ES" sz="2000" dirty="0">
                <a:latin typeface="Calibri" panose="020F0502020204030204" pitchFamily="34" charset="0"/>
                <a:ea typeface="Times New Roman" panose="02020603050405020304" pitchFamily="18" charset="0"/>
                <a:cs typeface="Times New Roman" panose="02020603050405020304" pitchFamily="18" charset="0"/>
              </a:rPr>
              <a:t>Insuficiencia cardíaca.</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indent="449580" algn="just">
              <a:lnSpc>
                <a:spcPct val="100000"/>
              </a:lnSpc>
              <a:spcAft>
                <a:spcPts val="0"/>
              </a:spcAft>
            </a:pPr>
            <a:r>
              <a:rPr lang="es-ES" sz="2000" b="1" dirty="0">
                <a:latin typeface="Calibri" panose="020F0502020204030204" pitchFamily="34" charset="0"/>
                <a:ea typeface="Times New Roman" panose="02020603050405020304" pitchFamily="18" charset="0"/>
                <a:cs typeface="Times New Roman" panose="02020603050405020304" pitchFamily="18" charset="0"/>
              </a:rPr>
              <a:t>2. </a:t>
            </a:r>
            <a:r>
              <a:rPr lang="es-ES" sz="2000" dirty="0">
                <a:latin typeface="Calibri" panose="020F0502020204030204" pitchFamily="34" charset="0"/>
                <a:ea typeface="Times New Roman" panose="02020603050405020304" pitchFamily="18" charset="0"/>
                <a:cs typeface="Times New Roman" panose="02020603050405020304" pitchFamily="18" charset="0"/>
              </a:rPr>
              <a:t>Simultáneamente, se encontró una diferencia estadísticamente significativa en contra de la exposición a antihipertensivos en las variables: </a:t>
            </a:r>
            <a:r>
              <a:rPr lang="es-ES" sz="2000" b="1" dirty="0">
                <a:latin typeface="Calibri" panose="020F0502020204030204" pitchFamily="34" charset="0"/>
                <a:ea typeface="Times New Roman" panose="02020603050405020304" pitchFamily="18" charset="0"/>
                <a:cs typeface="Times New Roman" panose="02020603050405020304" pitchFamily="18" charset="0"/>
              </a:rPr>
              <a:t>1)</a:t>
            </a:r>
            <a:r>
              <a:rPr lang="es-ES" sz="2000" dirty="0">
                <a:latin typeface="Calibri" panose="020F0502020204030204" pitchFamily="34" charset="0"/>
                <a:ea typeface="Times New Roman" panose="02020603050405020304" pitchFamily="18" charset="0"/>
                <a:cs typeface="Times New Roman" panose="02020603050405020304" pitchFamily="18" charset="0"/>
              </a:rPr>
              <a:t> Síncope, con </a:t>
            </a:r>
            <a:r>
              <a:rPr lang="es-ES" sz="2000" dirty="0">
                <a:highlight>
                  <a:srgbClr val="FFFF00"/>
                </a:highlight>
                <a:latin typeface="Calibri" panose="020F0502020204030204" pitchFamily="34" charset="0"/>
                <a:ea typeface="Times New Roman" panose="02020603050405020304" pitchFamily="18" charset="0"/>
                <a:cs typeface="Times New Roman" panose="02020603050405020304" pitchFamily="18" charset="0"/>
              </a:rPr>
              <a:t>un </a:t>
            </a:r>
            <a:r>
              <a:rPr lang="es-ES" sz="2000" dirty="0">
                <a:solidFill>
                  <a:srgbClr val="FF0000"/>
                </a:solidFill>
                <a:highlight>
                  <a:srgbClr val="FFFF00"/>
                </a:highlight>
                <a:latin typeface="Calibri" panose="020F0502020204030204" pitchFamily="34" charset="0"/>
                <a:ea typeface="Times New Roman" panose="02020603050405020304" pitchFamily="18" charset="0"/>
                <a:cs typeface="Times New Roman" panose="02020603050405020304" pitchFamily="18" charset="0"/>
              </a:rPr>
              <a:t>NND 137 (77 a 383) en 5 años</a:t>
            </a:r>
            <a:r>
              <a:rPr lang="es-ES" sz="2000" dirty="0">
                <a:latin typeface="Calibri" panose="020F0502020204030204" pitchFamily="34" charset="0"/>
                <a:ea typeface="Times New Roman" panose="02020603050405020304" pitchFamily="18" charset="0"/>
                <a:cs typeface="Times New Roman" panose="02020603050405020304" pitchFamily="18" charset="0"/>
              </a:rPr>
              <a:t>; </a:t>
            </a:r>
            <a:r>
              <a:rPr lang="es-ES" sz="2000" b="1" dirty="0">
                <a:latin typeface="Calibri" panose="020F0502020204030204" pitchFamily="34" charset="0"/>
                <a:ea typeface="Times New Roman" panose="02020603050405020304" pitchFamily="18" charset="0"/>
                <a:cs typeface="Times New Roman" panose="02020603050405020304" pitchFamily="18" charset="0"/>
              </a:rPr>
              <a:t>2) </a:t>
            </a:r>
            <a:r>
              <a:rPr lang="es-ES" sz="2000" dirty="0">
                <a:latin typeface="Calibri" panose="020F0502020204030204" pitchFamily="34" charset="0"/>
                <a:ea typeface="Times New Roman" panose="02020603050405020304" pitchFamily="18" charset="0"/>
                <a:cs typeface="Times New Roman" panose="02020603050405020304" pitchFamily="18" charset="0"/>
              </a:rPr>
              <a:t>Hipotensión, con un </a:t>
            </a:r>
            <a:r>
              <a:rPr lang="es-ES" sz="2000" dirty="0">
                <a:solidFill>
                  <a:srgbClr val="FF0000"/>
                </a:solidFill>
                <a:highlight>
                  <a:srgbClr val="FFFF00"/>
                </a:highlight>
                <a:latin typeface="Calibri" panose="020F0502020204030204" pitchFamily="34" charset="0"/>
                <a:ea typeface="Times New Roman" panose="02020603050405020304" pitchFamily="18" charset="0"/>
                <a:cs typeface="Times New Roman" panose="02020603050405020304" pitchFamily="18" charset="0"/>
              </a:rPr>
              <a:t>NND 219 (126 a 503) en 5 años</a:t>
            </a:r>
            <a:r>
              <a:rPr lang="es-ES" sz="2000" dirty="0">
                <a:latin typeface="Calibri" panose="020F0502020204030204" pitchFamily="34" charset="0"/>
                <a:ea typeface="Times New Roman" panose="02020603050405020304" pitchFamily="18" charset="0"/>
                <a:cs typeface="Times New Roman" panose="02020603050405020304" pitchFamily="18" charset="0"/>
              </a:rPr>
              <a:t>; </a:t>
            </a:r>
            <a:r>
              <a:rPr lang="es-ES" sz="2000" b="1" dirty="0">
                <a:latin typeface="Calibri" panose="020F0502020204030204" pitchFamily="34" charset="0"/>
                <a:ea typeface="Times New Roman" panose="02020603050405020304" pitchFamily="18" charset="0"/>
                <a:cs typeface="Times New Roman" panose="02020603050405020304" pitchFamily="18" charset="0"/>
              </a:rPr>
              <a:t>3) </a:t>
            </a:r>
            <a:r>
              <a:rPr lang="es-ES" sz="2000" dirty="0">
                <a:latin typeface="Calibri" panose="020F0502020204030204" pitchFamily="34" charset="0"/>
                <a:ea typeface="Times New Roman" panose="02020603050405020304" pitchFamily="18" charset="0"/>
                <a:cs typeface="Times New Roman" panose="02020603050405020304" pitchFamily="18" charset="0"/>
              </a:rPr>
              <a:t>Fallo renal agudo, con un </a:t>
            </a:r>
            <a:r>
              <a:rPr lang="es-ES" sz="2000"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NND 468 (197 a 75181) en 5 años</a:t>
            </a:r>
            <a:r>
              <a:rPr lang="es-ES" sz="2000" dirty="0">
                <a:latin typeface="Calibri" panose="020F0502020204030204" pitchFamily="34" charset="0"/>
                <a:ea typeface="Times New Roman" panose="02020603050405020304" pitchFamily="18" charset="0"/>
                <a:cs typeface="Times New Roman" panose="02020603050405020304" pitchFamily="18" charset="0"/>
              </a:rPr>
              <a:t>; </a:t>
            </a:r>
            <a:r>
              <a:rPr lang="es-ES" sz="2000" b="1" dirty="0">
                <a:latin typeface="Calibri" panose="020F0502020204030204" pitchFamily="34" charset="0"/>
                <a:ea typeface="Times New Roman" panose="02020603050405020304" pitchFamily="18" charset="0"/>
                <a:cs typeface="Times New Roman" panose="02020603050405020304" pitchFamily="18" charset="0"/>
              </a:rPr>
              <a:t>4) </a:t>
            </a:r>
            <a:r>
              <a:rPr lang="es-ES" sz="2000" dirty="0">
                <a:latin typeface="Calibri" panose="020F0502020204030204" pitchFamily="34" charset="0"/>
                <a:ea typeface="Times New Roman" panose="02020603050405020304" pitchFamily="18" charset="0"/>
                <a:cs typeface="Times New Roman" panose="02020603050405020304" pitchFamily="18" charset="0"/>
              </a:rPr>
              <a:t>Anormalidades en electrolitos, con un </a:t>
            </a:r>
            <a:r>
              <a:rPr lang="es-ES" sz="2000" dirty="0">
                <a:solidFill>
                  <a:srgbClr val="FF0000"/>
                </a:solidFill>
                <a:highlight>
                  <a:srgbClr val="FFFF00"/>
                </a:highlight>
                <a:latin typeface="Calibri" panose="020F0502020204030204" pitchFamily="34" charset="0"/>
                <a:ea typeface="Times New Roman" panose="02020603050405020304" pitchFamily="18" charset="0"/>
                <a:cs typeface="Times New Roman" panose="02020603050405020304" pitchFamily="18" charset="0"/>
              </a:rPr>
              <a:t>NND 590 (253 a 3477) en 5 años</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endParaRPr lang="es-ES" sz="2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endParaRPr lang="es-ES" sz="2000" dirty="0"/>
          </a:p>
        </p:txBody>
      </p:sp>
    </p:spTree>
    <p:extLst>
      <p:ext uri="{BB962C8B-B14F-4D97-AF65-F5344CB8AC3E}">
        <p14:creationId xmlns:p14="http://schemas.microsoft.com/office/powerpoint/2010/main" val="29989068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885371" y="757238"/>
            <a:ext cx="10232572" cy="5251676"/>
          </a:xfrm>
        </p:spPr>
        <p:txBody>
          <a:bodyPr>
            <a:normAutofit/>
          </a:bodyPr>
          <a:lstStyle/>
          <a:p>
            <a:pPr algn="just">
              <a:lnSpc>
                <a:spcPct val="100000"/>
              </a:lnSpc>
              <a:spcAft>
                <a:spcPts val="0"/>
              </a:spcAft>
            </a:pPr>
            <a:r>
              <a:rPr lang="es-ES" sz="2200" b="1" i="1" dirty="0">
                <a:solidFill>
                  <a:srgbClr val="990099"/>
                </a:solidFill>
                <a:effectLst/>
                <a:latin typeface="Calibri" panose="020F0502020204030204" pitchFamily="34" charset="0"/>
                <a:ea typeface="Times New Roman" panose="02020603050405020304" pitchFamily="18" charset="0"/>
                <a:cs typeface="Times New Roman" panose="02020603050405020304" pitchFamily="18" charset="0"/>
              </a:rPr>
              <a:t>LO PROYECTADO.</a:t>
            </a:r>
            <a:endParaRPr lang="es-ES" sz="800" b="1" i="1" dirty="0">
              <a:solidFill>
                <a:srgbClr val="990099"/>
              </a:solidFill>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endParaRPr lang="es-ES" sz="8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r>
              <a:rPr lang="es-ES" sz="2000" b="1"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rPr>
              <a:t>A) OBJETIVO:</a:t>
            </a:r>
            <a:r>
              <a:rPr lang="es-ES" sz="2000" dirty="0">
                <a:latin typeface="Calibri" panose="020F0502020204030204" pitchFamily="34" charset="0"/>
                <a:ea typeface="Times New Roman" panose="02020603050405020304" pitchFamily="18" charset="0"/>
                <a:cs typeface="Times New Roman" panose="02020603050405020304" pitchFamily="18" charset="0"/>
              </a:rPr>
              <a:t> Evaluar si el tratamiento antihipertensivo, frente al no tratamiento, se asocia con una reducción de la mortalidad y enfermedad cardiovascular en personas de bajo riesgo CV con hipertensión leve (presión arterial no tratada de 140/90 a 159/99 mm Hg). </a:t>
            </a:r>
            <a:r>
              <a:rPr lang="es-ES" sz="800" b="1"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s-ES" sz="8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r>
              <a:rPr lang="es-ES" sz="2000" b="1"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rPr>
              <a:t>B) TIPO DE ESTUDIO:</a:t>
            </a:r>
            <a:r>
              <a:rPr lang="es-ES" sz="2000" dirty="0">
                <a:latin typeface="Calibri" panose="020F0502020204030204" pitchFamily="34" charset="0"/>
                <a:ea typeface="Times New Roman" panose="02020603050405020304" pitchFamily="18" charset="0"/>
                <a:cs typeface="Times New Roman" panose="02020603050405020304" pitchFamily="18" charset="0"/>
              </a:rPr>
              <a:t> Estudio de cohortes retrospectivo. Habiendo establecido un nivel alfa 0,05 de significación estadística, para medir la diferencia de las densidades de eventos entre los grupos, los investigadores utilizan el modelo de regresión logística de Cox, con expresión de los resultados en Hazard Ratio crudo y ajustado, utilizando para este ajuste las 13 características sociodemográficas y clínicas (covariables) con las que construyen las condiciones basales de las que parten los pacientes. </a:t>
            </a:r>
          </a:p>
          <a:p>
            <a:pPr algn="just">
              <a:lnSpc>
                <a:spcPct val="100000"/>
              </a:lnSpc>
              <a:spcAft>
                <a:spcPts val="0"/>
              </a:spcAft>
            </a:pPr>
            <a:r>
              <a:rPr lang="es-ES" sz="2000" dirty="0">
                <a:latin typeface="Calibri" panose="020F0502020204030204" pitchFamily="34" charset="0"/>
                <a:ea typeface="Times New Roman" panose="02020603050405020304" pitchFamily="18" charset="0"/>
                <a:cs typeface="Times New Roman" panose="02020603050405020304" pitchFamily="18" charset="0"/>
              </a:rPr>
              <a:t>Los registros de pacientes expuestos (al tratamiento con antihipertensivos) se emparejan con igual número de pacientes no expuestos mediante la construcción de un modelo de </a:t>
            </a:r>
            <a:r>
              <a:rPr lang="es-ES" sz="2000" dirty="0" err="1">
                <a:latin typeface="Calibri" panose="020F0502020204030204" pitchFamily="34" charset="0"/>
                <a:ea typeface="Times New Roman" panose="02020603050405020304" pitchFamily="18" charset="0"/>
                <a:cs typeface="Times New Roman" panose="02020603050405020304" pitchFamily="18" charset="0"/>
              </a:rPr>
              <a:t>propensity</a:t>
            </a:r>
            <a:r>
              <a:rPr lang="es-ES" sz="2000" dirty="0">
                <a:latin typeface="Calibri" panose="020F0502020204030204" pitchFamily="34" charset="0"/>
                <a:ea typeface="Times New Roman" panose="02020603050405020304" pitchFamily="18" charset="0"/>
                <a:cs typeface="Times New Roman" panose="02020603050405020304" pitchFamily="18" charset="0"/>
              </a:rPr>
              <a:t> score con 13 covariables (igual o similar puntuación de probabilidad o propensión de recibir la exposición antes de la fecha índice de diagnóstico).</a:t>
            </a:r>
          </a:p>
          <a:p>
            <a:pPr algn="just">
              <a:lnSpc>
                <a:spcPct val="100000"/>
              </a:lnSpc>
              <a:spcAft>
                <a:spcPts val="0"/>
              </a:spcAft>
            </a:pPr>
            <a:endParaRPr lang="es-ES" sz="20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s-ES" dirty="0"/>
          </a:p>
        </p:txBody>
      </p:sp>
    </p:spTree>
    <p:extLst>
      <p:ext uri="{BB962C8B-B14F-4D97-AF65-F5344CB8AC3E}">
        <p14:creationId xmlns:p14="http://schemas.microsoft.com/office/powerpoint/2010/main" val="36462640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885371" y="757238"/>
            <a:ext cx="10232572" cy="5251676"/>
          </a:xfrm>
        </p:spPr>
        <p:txBody>
          <a:bodyPr>
            <a:normAutofit/>
          </a:bodyPr>
          <a:lstStyle/>
          <a:p>
            <a:pPr algn="just">
              <a:lnSpc>
                <a:spcPct val="100000"/>
              </a:lnSpc>
              <a:spcAft>
                <a:spcPts val="0"/>
              </a:spcAft>
            </a:pPr>
            <a:r>
              <a:rPr lang="es-ES" sz="2000" b="1"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rPr>
              <a:t>C) POBLACIÓN ESTUDIADA Y CRITERIOS DE INCLUSIÓN Y EXCLUSIÓN.</a:t>
            </a:r>
            <a:endParaRPr lang="es-ES" sz="800" dirty="0">
              <a:solidFill>
                <a:srgbClr val="000000"/>
              </a:solidFill>
              <a:effectLst/>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r>
              <a:rPr lang="es-ES" sz="8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es-ES" sz="8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pPr>
            <a:r>
              <a:rPr lang="es-ES" sz="2000" b="1"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rPr>
              <a:t>1º Criterios de inclusión:</a:t>
            </a:r>
            <a:r>
              <a:rPr lang="es-ES"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es-ES" sz="2000" dirty="0">
                <a:latin typeface="Calibri" panose="020F0502020204030204" pitchFamily="34" charset="0"/>
                <a:ea typeface="Times New Roman" panose="02020603050405020304" pitchFamily="18" charset="0"/>
                <a:cs typeface="Times New Roman" panose="02020603050405020304" pitchFamily="18" charset="0"/>
              </a:rPr>
              <a:t>Registros de pacientes de la </a:t>
            </a:r>
            <a:r>
              <a:rPr lang="es-ES" sz="2000" dirty="0" err="1">
                <a:latin typeface="Calibri" panose="020F0502020204030204" pitchFamily="34" charset="0"/>
                <a:ea typeface="Times New Roman" panose="02020603050405020304" pitchFamily="18" charset="0"/>
                <a:cs typeface="Times New Roman" panose="02020603050405020304" pitchFamily="18" charset="0"/>
              </a:rPr>
              <a:t>Clinical</a:t>
            </a:r>
            <a:r>
              <a:rPr lang="es-ES" sz="2000" dirty="0">
                <a:latin typeface="Calibri" panose="020F0502020204030204" pitchFamily="34" charset="0"/>
                <a:ea typeface="Times New Roman" panose="02020603050405020304" pitchFamily="18" charset="0"/>
                <a:cs typeface="Times New Roman" panose="02020603050405020304" pitchFamily="18" charset="0"/>
              </a:rPr>
              <a:t> </a:t>
            </a:r>
            <a:r>
              <a:rPr lang="es-ES" sz="2000" dirty="0" err="1">
                <a:latin typeface="Calibri" panose="020F0502020204030204" pitchFamily="34" charset="0"/>
                <a:ea typeface="Times New Roman" panose="02020603050405020304" pitchFamily="18" charset="0"/>
                <a:cs typeface="Times New Roman" panose="02020603050405020304" pitchFamily="18" charset="0"/>
              </a:rPr>
              <a:t>Practice</a:t>
            </a:r>
            <a:r>
              <a:rPr lang="es-ES" sz="2000" dirty="0">
                <a:latin typeface="Calibri" panose="020F0502020204030204" pitchFamily="34" charset="0"/>
                <a:ea typeface="Times New Roman" panose="02020603050405020304" pitchFamily="18" charset="0"/>
                <a:cs typeface="Times New Roman" panose="02020603050405020304" pitchFamily="18" charset="0"/>
              </a:rPr>
              <a:t> </a:t>
            </a:r>
            <a:r>
              <a:rPr lang="es-ES" sz="2000" dirty="0" err="1">
                <a:latin typeface="Calibri" panose="020F0502020204030204" pitchFamily="34" charset="0"/>
                <a:ea typeface="Times New Roman" panose="02020603050405020304" pitchFamily="18" charset="0"/>
                <a:cs typeface="Times New Roman" panose="02020603050405020304" pitchFamily="18" charset="0"/>
              </a:rPr>
              <a:t>Research</a:t>
            </a:r>
            <a:r>
              <a:rPr lang="es-ES" sz="2000" dirty="0">
                <a:latin typeface="Calibri" panose="020F0502020204030204" pitchFamily="34" charset="0"/>
                <a:ea typeface="Times New Roman" panose="02020603050405020304" pitchFamily="18" charset="0"/>
                <a:cs typeface="Times New Roman" panose="02020603050405020304" pitchFamily="18" charset="0"/>
              </a:rPr>
              <a:t> </a:t>
            </a:r>
            <a:r>
              <a:rPr lang="es-ES" sz="2000" dirty="0" err="1">
                <a:latin typeface="Calibri" panose="020F0502020204030204" pitchFamily="34" charset="0"/>
                <a:ea typeface="Times New Roman" panose="02020603050405020304" pitchFamily="18" charset="0"/>
                <a:cs typeface="Times New Roman" panose="02020603050405020304" pitchFamily="18" charset="0"/>
              </a:rPr>
              <a:t>Datalink</a:t>
            </a:r>
            <a:r>
              <a:rPr lang="es-ES" sz="2000" dirty="0">
                <a:latin typeface="Calibri" panose="020F0502020204030204" pitchFamily="34" charset="0"/>
                <a:ea typeface="Times New Roman" panose="02020603050405020304" pitchFamily="18" charset="0"/>
                <a:cs typeface="Times New Roman" panose="02020603050405020304" pitchFamily="18" charset="0"/>
              </a:rPr>
              <a:t> (CPRD), una base de datos de registros de salud electrónicos de Inglaterra, con: 1) código de hipertensión leve (3 medidas de tensión arterial de 140-159 /90-99 </a:t>
            </a:r>
            <a:r>
              <a:rPr lang="es-ES" sz="2000" dirty="0" err="1">
                <a:latin typeface="Calibri" panose="020F0502020204030204" pitchFamily="34" charset="0"/>
                <a:ea typeface="Times New Roman" panose="02020603050405020304" pitchFamily="18" charset="0"/>
                <a:cs typeface="Times New Roman" panose="02020603050405020304" pitchFamily="18" charset="0"/>
              </a:rPr>
              <a:t>mmHg</a:t>
            </a:r>
            <a:r>
              <a:rPr lang="es-ES" sz="2000" dirty="0">
                <a:latin typeface="Calibri" panose="020F0502020204030204" pitchFamily="34" charset="0"/>
                <a:ea typeface="Times New Roman" panose="02020603050405020304" pitchFamily="18" charset="0"/>
                <a:cs typeface="Times New Roman" panose="02020603050405020304" pitchFamily="18" charset="0"/>
              </a:rPr>
              <a:t> en un período de 12 meses previos a la entrada en el estudio; 2) códigos para criterio de bajo riesgo cardiovascular ; 3) sin tratamiento previo con medicamentos antihipertensivos; 4) edad 18 a 74 años. </a:t>
            </a:r>
          </a:p>
          <a:p>
            <a:pPr algn="just">
              <a:lnSpc>
                <a:spcPct val="100000"/>
              </a:lnSpc>
            </a:pPr>
            <a:r>
              <a:rPr lang="es-ES" sz="2000" b="1"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rPr>
              <a:t>2º Criterios de exclusión: </a:t>
            </a:r>
            <a:r>
              <a:rPr lang="es-ES" sz="2000" dirty="0">
                <a:latin typeface="Calibri" panose="020F0502020204030204" pitchFamily="34" charset="0"/>
                <a:ea typeface="Times New Roman" panose="02020603050405020304" pitchFamily="18" charset="0"/>
                <a:cs typeface="Times New Roman" panose="02020603050405020304" pitchFamily="18" charset="0"/>
              </a:rPr>
              <a:t>Registro de persona con un historial de ECV o alto riesgo cardiovascular en la puntuación &gt;20% en el esquema QRISK2</a:t>
            </a:r>
            <a:r>
              <a:rPr lang="es-ES" sz="2000" dirty="0">
                <a:effectLst/>
                <a:latin typeface="Calibri" panose="020F0502020204030204" pitchFamily="34" charset="0"/>
                <a:ea typeface="Times New Roman" panose="02020603050405020304" pitchFamily="18" charset="0"/>
                <a:cs typeface="Times New Roman" panose="02020603050405020304" pitchFamily="18" charset="0"/>
              </a:rPr>
              <a:t>.</a:t>
            </a:r>
            <a:endParaRPr lang="es-ES" sz="8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r>
              <a:rPr lang="es-ES" sz="8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rPr>
              <a:t> </a:t>
            </a:r>
          </a:p>
          <a:p>
            <a:pPr algn="just">
              <a:lnSpc>
                <a:spcPct val="100000"/>
              </a:lnSpc>
              <a:spcAft>
                <a:spcPts val="0"/>
              </a:spcAft>
            </a:pPr>
            <a:r>
              <a:rPr lang="es-ES" sz="2000" b="1"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rPr>
              <a:t>D) VARIABLES DE MEDIDA:</a:t>
            </a:r>
            <a:r>
              <a:rPr lang="es-E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Son las incluidas en la tabla de resultados</a:t>
            </a:r>
            <a:endParaRPr lang="es-ES" dirty="0"/>
          </a:p>
        </p:txBody>
      </p:sp>
    </p:spTree>
    <p:extLst>
      <p:ext uri="{BB962C8B-B14F-4D97-AF65-F5344CB8AC3E}">
        <p14:creationId xmlns:p14="http://schemas.microsoft.com/office/powerpoint/2010/main" val="41220085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885371" y="757238"/>
            <a:ext cx="10232572" cy="5251676"/>
          </a:xfrm>
        </p:spPr>
        <p:txBody>
          <a:bodyPr>
            <a:normAutofit/>
          </a:bodyPr>
          <a:lstStyle/>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A) ASIGNACIÓN DE LOS SUJETOS A LOS GRUPOS.</a:t>
            </a:r>
            <a:endPar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a:t>
            </a:r>
            <a:endPar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1º Personas que fueron a los grupos de expuestos y de no expuestos: </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El factor de exposición es haber recibido una prescripción de cualquier antihipertensivo (incluido en la prestación de UK) en los 12 meses previos a la entrada en el estudio.</a:t>
            </a:r>
            <a:endPar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Tras partir de 108.804 registros para emparejar en dos grupos, mediante la estrategia que aplicaron los investigadores de </a:t>
            </a:r>
            <a:r>
              <a:rPr lang="es-ES" sz="2000" dirty="0" err="1">
                <a:solidFill>
                  <a:srgbClr val="000000"/>
                </a:solidFill>
                <a:latin typeface="Calibri" panose="020F0502020204030204" pitchFamily="34" charset="0"/>
                <a:ea typeface="Times New Roman" panose="02020603050405020304" pitchFamily="18" charset="0"/>
                <a:cs typeface="Times New Roman" panose="02020603050405020304" pitchFamily="18" charset="0"/>
              </a:rPr>
              <a:t>propensity</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score, no pudieron emparejarse 70.558 (por no estar en tratamiento), tras lo cual pudieron emparejarse el resto, quedando así:</a:t>
            </a:r>
            <a:endPar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es-ES" sz="20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Grupo de expuestos: </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19.143 personas</a:t>
            </a:r>
            <a:endPar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es-ES" sz="20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Grupo de no expuestos: </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19.143 personas</a:t>
            </a:r>
            <a:endPar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endParaRPr lang="es-ES" dirty="0"/>
          </a:p>
        </p:txBody>
      </p:sp>
    </p:spTree>
    <p:extLst>
      <p:ext uri="{BB962C8B-B14F-4D97-AF65-F5344CB8AC3E}">
        <p14:creationId xmlns:p14="http://schemas.microsoft.com/office/powerpoint/2010/main" val="3480706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678129"/>
            <a:ext cx="10515600" cy="258989"/>
          </a:xfrm>
        </p:spPr>
        <p:txBody>
          <a:bodyPr>
            <a:normAutofit fontScale="90000"/>
          </a:bodyPr>
          <a:lstStyle/>
          <a:p>
            <a:pPr>
              <a:lnSpc>
                <a:spcPct val="100000"/>
              </a:lnSpc>
              <a:spcAft>
                <a:spcPts val="0"/>
              </a:spcAft>
            </a:pPr>
            <a:r>
              <a:rPr lang="es-ES" sz="2200" b="1"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rPr>
              <a:t>2º Breve resumen de las características y factores pronósticos en el inicio: </a:t>
            </a:r>
            <a:r>
              <a:rPr lang="es-ES" sz="2200" dirty="0">
                <a:effectLst/>
                <a:latin typeface="Calibri" panose="020F0502020204030204" pitchFamily="34" charset="0"/>
                <a:ea typeface="Times New Roman" panose="02020603050405020304" pitchFamily="18" charset="0"/>
                <a:cs typeface="Times New Roman" panose="02020603050405020304" pitchFamily="18" charset="0"/>
              </a:rPr>
              <a:t>Para verlas en extenso, los mostramos en la</a:t>
            </a:r>
            <a:r>
              <a:rPr lang="es-ES" sz="2200" dirty="0">
                <a:solidFill>
                  <a:srgbClr val="9933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s-ES" sz="2200" b="1" dirty="0">
                <a:solidFill>
                  <a:srgbClr val="993300"/>
                </a:solidFill>
                <a:effectLst/>
                <a:latin typeface="Calibri" panose="020F0502020204030204" pitchFamily="34" charset="0"/>
                <a:ea typeface="Times New Roman" panose="02020603050405020304" pitchFamily="18" charset="0"/>
                <a:cs typeface="Times New Roman" panose="02020603050405020304" pitchFamily="18" charset="0"/>
              </a:rPr>
              <a:t>tabla 1</a:t>
            </a:r>
            <a:r>
              <a:rPr lang="es-ES" sz="2200" dirty="0">
                <a:effectLst/>
                <a:latin typeface="Calibri" panose="020F0502020204030204" pitchFamily="34" charset="0"/>
                <a:ea typeface="Times New Roman" panose="02020603050405020304" pitchFamily="18" charset="0"/>
                <a:cs typeface="Times New Roman" panose="02020603050405020304" pitchFamily="18" charset="0"/>
              </a:rPr>
              <a:t>.</a:t>
            </a:r>
            <a:r>
              <a:rPr lang="es-ES" sz="3600" dirty="0">
                <a:effectLst/>
                <a:latin typeface="Arial" panose="020B0604020202020204" pitchFamily="34" charset="0"/>
                <a:ea typeface="Times New Roman" panose="02020603050405020304" pitchFamily="18" charset="0"/>
                <a:cs typeface="Times New Roman" panose="02020603050405020304" pitchFamily="18" charset="0"/>
              </a:rPr>
              <a:t/>
            </a:r>
            <a:br>
              <a:rPr lang="es-ES" sz="3600" dirty="0">
                <a:effectLst/>
                <a:latin typeface="Arial" panose="020B0604020202020204" pitchFamily="34" charset="0"/>
                <a:ea typeface="Times New Roman" panose="02020603050405020304" pitchFamily="18" charset="0"/>
                <a:cs typeface="Times New Roman" panose="02020603050405020304" pitchFamily="18" charset="0"/>
              </a:rPr>
            </a:br>
            <a:endParaRPr lang="es-ES" dirty="0"/>
          </a:p>
        </p:txBody>
      </p:sp>
      <p:pic>
        <p:nvPicPr>
          <p:cNvPr id="6" name="Marcador de contenido 5">
            <a:extLst>
              <a:ext uri="{FF2B5EF4-FFF2-40B4-BE49-F238E27FC236}">
                <a16:creationId xmlns:a16="http://schemas.microsoft.com/office/drawing/2014/main" id="{E45D62B2-2DA8-42DF-9C9E-E76B90022D69}"/>
              </a:ext>
            </a:extLst>
          </p:cNvPr>
          <p:cNvPicPr>
            <a:picLocks noGrp="1" noChangeAspect="1"/>
          </p:cNvPicPr>
          <p:nvPr>
            <p:ph idx="1"/>
          </p:nvPr>
        </p:nvPicPr>
        <p:blipFill>
          <a:blip r:embed="rId2"/>
          <a:stretch>
            <a:fillRect/>
          </a:stretch>
        </p:blipFill>
        <p:spPr>
          <a:xfrm>
            <a:off x="1762465" y="937118"/>
            <a:ext cx="8667069" cy="5768788"/>
          </a:xfrm>
          <a:prstGeom prst="rect">
            <a:avLst/>
          </a:prstGeom>
        </p:spPr>
      </p:pic>
    </p:spTree>
    <p:extLst>
      <p:ext uri="{BB962C8B-B14F-4D97-AF65-F5344CB8AC3E}">
        <p14:creationId xmlns:p14="http://schemas.microsoft.com/office/powerpoint/2010/main" val="35397868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32114" y="873351"/>
            <a:ext cx="9840685" cy="5179105"/>
          </a:xfrm>
        </p:spPr>
        <p:txBody>
          <a:bodyPr/>
          <a:lstStyle/>
          <a:p>
            <a:pPr algn="just">
              <a:lnSpc>
                <a:spcPct val="100000"/>
              </a:lnSpc>
              <a:spcAft>
                <a:spcPts val="0"/>
              </a:spcAft>
            </a:pPr>
            <a:r>
              <a:rPr lang="es-ES" sz="2000" b="1"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rPr>
              <a:t>3º ¿Resultaron similares en el inicio los dos grupos en sus características sociodemográficas y en los factores pronósticos, o se deben ajustar las diferencias mediante técnicas estadísticas?</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r>
              <a:rPr lang="es-ES" sz="2000" dirty="0">
                <a:effectLst/>
                <a:latin typeface="Arial" panose="020B0604020202020204" pitchFamily="34" charset="0"/>
                <a:ea typeface="Times New Roman" panose="02020603050405020304" pitchFamily="18" charset="0"/>
                <a:cs typeface="Times New Roman" panose="02020603050405020304" pitchFamily="18" charset="0"/>
              </a:rPr>
              <a:t>	</a:t>
            </a:r>
            <a:r>
              <a:rPr lang="es-ES" sz="2000" dirty="0">
                <a:latin typeface="Calibri" panose="020F0502020204030204" pitchFamily="34" charset="0"/>
                <a:ea typeface="Times New Roman" panose="02020603050405020304" pitchFamily="18" charset="0"/>
                <a:cs typeface="Times New Roman" panose="02020603050405020304" pitchFamily="18" charset="0"/>
              </a:rPr>
              <a:t>Al utilizarse el emparejamiento mediante una estrategia de </a:t>
            </a:r>
            <a:r>
              <a:rPr lang="es-ES" sz="2000" dirty="0" err="1">
                <a:latin typeface="Calibri" panose="020F0502020204030204" pitchFamily="34" charset="0"/>
                <a:ea typeface="Times New Roman" panose="02020603050405020304" pitchFamily="18" charset="0"/>
                <a:cs typeface="Times New Roman" panose="02020603050405020304" pitchFamily="18" charset="0"/>
              </a:rPr>
              <a:t>propensity</a:t>
            </a:r>
            <a:r>
              <a:rPr lang="es-ES" sz="2000" dirty="0">
                <a:latin typeface="Calibri" panose="020F0502020204030204" pitchFamily="34" charset="0"/>
                <a:ea typeface="Times New Roman" panose="02020603050405020304" pitchFamily="18" charset="0"/>
                <a:cs typeface="Times New Roman" panose="02020603050405020304" pitchFamily="18" charset="0"/>
              </a:rPr>
              <a:t> score, de las 13 características sociodemográficas sólo 3 tienen diferencia estadísticamente significativa, pero sin relevancia clínica. Incluso así, los resultados finales se ajustan mediante técnicas estadísticas apropiadas.</a:t>
            </a:r>
            <a:endParaRPr lang="es-ES" sz="20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s-ES" dirty="0"/>
          </a:p>
        </p:txBody>
      </p:sp>
    </p:spTree>
    <p:extLst>
      <p:ext uri="{BB962C8B-B14F-4D97-AF65-F5344CB8AC3E}">
        <p14:creationId xmlns:p14="http://schemas.microsoft.com/office/powerpoint/2010/main" val="22896709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715617" y="609600"/>
            <a:ext cx="10508974" cy="5817704"/>
          </a:xfrm>
        </p:spPr>
        <p:txBody>
          <a:bodyPr>
            <a:normAutofit fontScale="92500" lnSpcReduction="10000"/>
          </a:bodyPr>
          <a:lstStyle/>
          <a:p>
            <a:pPr algn="just">
              <a:lnSpc>
                <a:spcPct val="110000"/>
              </a:lnSpc>
              <a:spcAft>
                <a:spcPts val="0"/>
              </a:spcAft>
            </a:pPr>
            <a:r>
              <a:rPr lang="es-ES" sz="2000" b="1" dirty="0">
                <a:solidFill>
                  <a:srgbClr val="0000FF"/>
                </a:solidFill>
                <a:effectLst/>
                <a:ea typeface="Times New Roman" panose="02020603050405020304" pitchFamily="18" charset="0"/>
                <a:cs typeface="Times New Roman" panose="02020603050405020304" pitchFamily="18" charset="0"/>
              </a:rPr>
              <a:t>B) SEGUIMIENTO Y PÉRDIDAS.</a:t>
            </a:r>
            <a:endParaRPr lang="es-ES" sz="800" dirty="0">
              <a:solidFill>
                <a:srgbClr val="000000"/>
              </a:solidFill>
              <a:effectLst/>
              <a:ea typeface="Times New Roman" panose="02020603050405020304" pitchFamily="18" charset="0"/>
              <a:cs typeface="Eras Medium ITC" panose="020B0602030504020804" pitchFamily="34" charset="0"/>
            </a:endParaRPr>
          </a:p>
          <a:p>
            <a:pPr algn="just">
              <a:lnSpc>
                <a:spcPct val="110000"/>
              </a:lnSpc>
              <a:spcAft>
                <a:spcPts val="0"/>
              </a:spcAft>
            </a:pPr>
            <a:r>
              <a:rPr lang="es-ES" sz="800" b="1" dirty="0">
                <a:solidFill>
                  <a:srgbClr val="0000FF"/>
                </a:solidFill>
                <a:effectLst/>
                <a:ea typeface="Times New Roman" panose="02020603050405020304" pitchFamily="18" charset="0"/>
                <a:cs typeface="Times New Roman" panose="02020603050405020304" pitchFamily="18" charset="0"/>
              </a:rPr>
              <a:t> </a:t>
            </a:r>
            <a:r>
              <a:rPr lang="es-ES" sz="2000" b="1" dirty="0" smtClean="0">
                <a:solidFill>
                  <a:srgbClr val="0000FF"/>
                </a:solidFill>
                <a:effectLst/>
                <a:ea typeface="Times New Roman" panose="02020603050405020304" pitchFamily="18" charset="0"/>
                <a:cs typeface="Times New Roman" panose="02020603050405020304" pitchFamily="18" charset="0"/>
              </a:rPr>
              <a:t>1º </a:t>
            </a:r>
            <a:r>
              <a:rPr lang="es-ES" sz="2000" b="1" dirty="0">
                <a:solidFill>
                  <a:srgbClr val="0000FF"/>
                </a:solidFill>
                <a:effectLst/>
                <a:ea typeface="Times New Roman" panose="02020603050405020304" pitchFamily="18" charset="0"/>
                <a:cs typeface="Times New Roman" panose="02020603050405020304" pitchFamily="18" charset="0"/>
              </a:rPr>
              <a:t>¿Cómo se midió la exposición en los grupos, y qué validez tiene la medición?</a:t>
            </a:r>
            <a:endParaRPr lang="es-ES" sz="2000" dirty="0">
              <a:ea typeface="Times New Roman" panose="02020603050405020304" pitchFamily="18" charset="0"/>
              <a:cs typeface="Times New Roman" panose="02020603050405020304" pitchFamily="18" charset="0"/>
            </a:endParaRPr>
          </a:p>
          <a:p>
            <a:pPr algn="just">
              <a:lnSpc>
                <a:spcPct val="110000"/>
              </a:lnSpc>
              <a:spcAft>
                <a:spcPts val="0"/>
              </a:spcAft>
            </a:pPr>
            <a:r>
              <a:rPr lang="es-ES" sz="2000" dirty="0">
                <a:effectLst/>
                <a:ea typeface="Times New Roman" panose="02020603050405020304" pitchFamily="18" charset="0"/>
                <a:cs typeface="Times New Roman" panose="02020603050405020304" pitchFamily="18" charset="0"/>
              </a:rPr>
              <a:t>	</a:t>
            </a:r>
            <a:r>
              <a:rPr lang="es-ES" sz="2000" dirty="0">
                <a:ea typeface="Times New Roman" panose="02020603050405020304" pitchFamily="18" charset="0"/>
                <a:cs typeface="Times New Roman" panose="02020603050405020304" pitchFamily="18" charset="0"/>
              </a:rPr>
              <a:t>En el estudio la toma de los antihipertensivos se ha equiparado con las prescripciones, que los autores tomaron de los ya habituales registros de prescripción. Según estos registros, obtuvieron prescripciones las 19.143 personas (100%) del grupo de expuestos (con una mediana de 6,5 años, porque eran válidas las prescripciones un año antes de ingresar en el estudio) y 7.958 (</a:t>
            </a:r>
            <a:r>
              <a:rPr lang="es-ES" sz="2000" dirty="0" smtClean="0">
                <a:ea typeface="Times New Roman" panose="02020603050405020304" pitchFamily="18" charset="0"/>
                <a:cs typeface="Times New Roman" panose="02020603050405020304" pitchFamily="18" charset="0"/>
              </a:rPr>
              <a:t>41,6</a:t>
            </a:r>
            <a:r>
              <a:rPr lang="es-ES" sz="2000" dirty="0">
                <a:ea typeface="Times New Roman" panose="02020603050405020304" pitchFamily="18" charset="0"/>
                <a:cs typeface="Times New Roman" panose="02020603050405020304" pitchFamily="18" charset="0"/>
              </a:rPr>
              <a:t>%) de personas del grupo de no exposición </a:t>
            </a:r>
            <a:r>
              <a:rPr lang="es-ES" sz="2000" dirty="0" smtClean="0">
                <a:ea typeface="Times New Roman" panose="02020603050405020304" pitchFamily="18" charset="0"/>
                <a:cs typeface="Times New Roman" panose="02020603050405020304" pitchFamily="18" charset="0"/>
              </a:rPr>
              <a:t>en algún momento del seguimiento (que </a:t>
            </a:r>
            <a:r>
              <a:rPr lang="es-ES" sz="2000" dirty="0">
                <a:ea typeface="Times New Roman" panose="02020603050405020304" pitchFamily="18" charset="0"/>
                <a:cs typeface="Times New Roman" panose="02020603050405020304" pitchFamily="18" charset="0"/>
              </a:rPr>
              <a:t>ocuparon una mediana de 3,6 años). Las prescripciones del grupo de no expuestos fueron, por definición, después de la fecha de entrada en el estudio. </a:t>
            </a:r>
          </a:p>
          <a:p>
            <a:pPr algn="just">
              <a:lnSpc>
                <a:spcPct val="110000"/>
              </a:lnSpc>
              <a:spcAft>
                <a:spcPts val="0"/>
              </a:spcAft>
            </a:pPr>
            <a:r>
              <a:rPr lang="es-ES" sz="2000" dirty="0">
                <a:ea typeface="Times New Roman" panose="02020603050405020304" pitchFamily="18" charset="0"/>
                <a:cs typeface="Times New Roman" panose="02020603050405020304" pitchFamily="18" charset="0"/>
              </a:rPr>
              <a:t>	Las densidades medias de tiempo por persona fueron 104.695 años / 19.143 personas = 5,47 años/persona en el grupo de expuestos, frente a 34.751 </a:t>
            </a:r>
            <a:r>
              <a:rPr lang="es-ES" sz="2000" dirty="0" smtClean="0">
                <a:ea typeface="Times New Roman" panose="02020603050405020304" pitchFamily="18" charset="0"/>
                <a:cs typeface="Times New Roman" panose="02020603050405020304" pitchFamily="18" charset="0"/>
              </a:rPr>
              <a:t>años / </a:t>
            </a:r>
            <a:r>
              <a:rPr lang="es-ES" sz="2000" dirty="0">
                <a:ea typeface="Times New Roman" panose="02020603050405020304" pitchFamily="18" charset="0"/>
                <a:cs typeface="Times New Roman" panose="02020603050405020304" pitchFamily="18" charset="0"/>
              </a:rPr>
              <a:t>19.143 personas = 1,82 años/persona. Por tanto, el grupo de expuestos obtuvo 5,47 / 1,82 = 3 veces más prescripciones que el de no expuestos.</a:t>
            </a:r>
          </a:p>
          <a:p>
            <a:pPr algn="just">
              <a:lnSpc>
                <a:spcPct val="110000"/>
              </a:lnSpc>
              <a:spcAft>
                <a:spcPts val="0"/>
              </a:spcAft>
            </a:pPr>
            <a:r>
              <a:rPr lang="es-ES" sz="2000" dirty="0">
                <a:ea typeface="Times New Roman" panose="02020603050405020304" pitchFamily="18" charset="0"/>
                <a:cs typeface="Times New Roman" panose="02020603050405020304" pitchFamily="18" charset="0"/>
              </a:rPr>
              <a:t>	Sin embargo prescrito no significa inequívocamente que es tomado, y los investigadores no proporcionan una asociación entre prescripción y toma. </a:t>
            </a:r>
          </a:p>
          <a:p>
            <a:pPr algn="just">
              <a:lnSpc>
                <a:spcPct val="110000"/>
              </a:lnSpc>
              <a:spcAft>
                <a:spcPts val="0"/>
              </a:spcAft>
            </a:pPr>
            <a:r>
              <a:rPr lang="es-ES" sz="2000" dirty="0">
                <a:ea typeface="Times New Roman" panose="02020603050405020304" pitchFamily="18" charset="0"/>
                <a:cs typeface="Times New Roman" panose="02020603050405020304" pitchFamily="18" charset="0"/>
              </a:rPr>
              <a:t>	Teniendo en cuenta las fortalezas y limitaciones, estimamos que la validez de estos datos como exposición real es BAJA-MODERADA.</a:t>
            </a:r>
          </a:p>
          <a:p>
            <a:pPr algn="just">
              <a:lnSpc>
                <a:spcPct val="100000"/>
              </a:lnSpc>
              <a:spcAft>
                <a:spcPts val="0"/>
              </a:spcAft>
            </a:pPr>
            <a:endParaRPr lang="es-ES" sz="2000" dirty="0"/>
          </a:p>
        </p:txBody>
      </p:sp>
    </p:spTree>
    <p:extLst>
      <p:ext uri="{BB962C8B-B14F-4D97-AF65-F5344CB8AC3E}">
        <p14:creationId xmlns:p14="http://schemas.microsoft.com/office/powerpoint/2010/main" val="15656798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059543" y="379866"/>
            <a:ext cx="9840685" cy="5701620"/>
          </a:xfrm>
        </p:spPr>
        <p:txBody>
          <a:bodyPr>
            <a:normAutofit lnSpcReduction="10000"/>
          </a:bodyPr>
          <a:lstStyle/>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2º ¿Cómo se midió el resultado en los grupos, y qué validez tiene la medición?</a:t>
            </a:r>
            <a:endParaRPr lang="es-ES" sz="1600" dirty="0">
              <a:latin typeface="Arial" panose="020B0604020202020204" pitchFamily="34" charset="0"/>
              <a:ea typeface="Times New Roman" panose="02020603050405020304" pitchFamily="18" charset="0"/>
              <a:cs typeface="Times New Roman" panose="02020603050405020304" pitchFamily="18" charset="0"/>
            </a:endParaRPr>
          </a:p>
          <a:p>
            <a:pPr indent="449580" algn="just">
              <a:lnSpc>
                <a:spcPct val="100000"/>
              </a:lnSpc>
              <a:spcAft>
                <a:spcPts val="0"/>
              </a:spcAft>
            </a:pPr>
            <a:r>
              <a:rPr lang="es-ES" sz="2000" dirty="0">
                <a:latin typeface="Calibri" panose="020F0502020204030204" pitchFamily="34" charset="0"/>
                <a:ea typeface="Times New Roman" panose="02020603050405020304" pitchFamily="18" charset="0"/>
                <a:cs typeface="Times New Roman" panose="02020603050405020304" pitchFamily="18" charset="0"/>
              </a:rPr>
              <a:t>La mortalidad por todas las causas se capturó con precisión en los datos de salud de rutina como parte del registro de mortalidad de la Oficina Nacional de Estadísticas.</a:t>
            </a:r>
            <a:r>
              <a:rPr lang="es-ES" sz="1600" dirty="0">
                <a:latin typeface="Arial" panose="020B0604020202020204" pitchFamily="34" charset="0"/>
                <a:ea typeface="Times New Roman" panose="02020603050405020304" pitchFamily="18" charset="0"/>
                <a:cs typeface="Times New Roman" panose="02020603050405020304" pitchFamily="18" charset="0"/>
              </a:rPr>
              <a:t> </a:t>
            </a:r>
            <a:r>
              <a:rPr lang="es-ES" sz="2000" dirty="0">
                <a:latin typeface="Calibri" panose="020F0502020204030204" pitchFamily="34" charset="0"/>
                <a:ea typeface="Times New Roman" panose="02020603050405020304" pitchFamily="18" charset="0"/>
                <a:cs typeface="Times New Roman" panose="02020603050405020304" pitchFamily="18" charset="0"/>
              </a:rPr>
              <a:t>Los demás resultados se obtuvieron de las estadísticas básicas de episodios para pacientes hospitalizados y codificados en CIE-10, de los diagnósticos en la CPRD codificados en CIE-10, y de los certificados de defunción de la Oficina de Estadísticas Nacionales de muertes.</a:t>
            </a:r>
            <a:endParaRPr lang="es-ES" sz="1600" dirty="0">
              <a:latin typeface="Arial" panose="020B0604020202020204" pitchFamily="34" charset="0"/>
              <a:ea typeface="Times New Roman" panose="02020603050405020304" pitchFamily="18" charset="0"/>
              <a:cs typeface="Times New Roman" panose="02020603050405020304" pitchFamily="18" charset="0"/>
            </a:endParaRPr>
          </a:p>
          <a:p>
            <a:pPr indent="449580" algn="just">
              <a:lnSpc>
                <a:spcPct val="100000"/>
              </a:lnSpc>
              <a:spcAft>
                <a:spcPts val="0"/>
              </a:spcAft>
            </a:pPr>
            <a:r>
              <a:rPr lang="es-ES" sz="2000" dirty="0">
                <a:latin typeface="Calibri" panose="020F0502020204030204" pitchFamily="34" charset="0"/>
                <a:ea typeface="Times New Roman" panose="02020603050405020304" pitchFamily="18" charset="0"/>
                <a:cs typeface="Times New Roman" panose="02020603050405020304" pitchFamily="18" charset="0"/>
              </a:rPr>
              <a:t>No puede descartarse la posibilidad de un sesgo de información/notificación por caídas, por no haber ocasionado hospitalización ni incluso codificación por el médico de atención primaria, a pesar de que pudieran haber sido de gravedad moderada. De los demás resultados en salud cabría no esperar sesgo, pues al ser gravedad moderada a severa, se espera que hayan sido atendido al menos en un servicio de urgencias de atención primaria u hospitalario.</a:t>
            </a:r>
            <a:endParaRPr lang="es-ES" sz="1600" dirty="0">
              <a:latin typeface="Arial" panose="020B0604020202020204" pitchFamily="34" charset="0"/>
              <a:ea typeface="Times New Roman" panose="02020603050405020304" pitchFamily="18" charset="0"/>
              <a:cs typeface="Times New Roman" panose="02020603050405020304" pitchFamily="18" charset="0"/>
            </a:endParaRPr>
          </a:p>
          <a:p>
            <a:pPr indent="449580" algn="just">
              <a:lnSpc>
                <a:spcPct val="100000"/>
              </a:lnSpc>
              <a:spcAft>
                <a:spcPts val="0"/>
              </a:spcAft>
            </a:pPr>
            <a:r>
              <a:rPr lang="es-ES" sz="2000" dirty="0">
                <a:latin typeface="Calibri" panose="020F0502020204030204" pitchFamily="34" charset="0"/>
                <a:ea typeface="Times New Roman" panose="02020603050405020304" pitchFamily="18" charset="0"/>
                <a:cs typeface="Times New Roman" panose="02020603050405020304" pitchFamily="18" charset="0"/>
              </a:rPr>
              <a:t>Por la combinación de estos factores, estimamos que la validez de estos datos es MODERADA-ALTA.</a:t>
            </a:r>
            <a:r>
              <a:rPr lang="es-ES" sz="1600" dirty="0">
                <a:latin typeface="Arial" panose="020B0604020202020204" pitchFamily="34" charset="0"/>
                <a:ea typeface="Times New Roman" panose="02020603050405020304" pitchFamily="18" charset="0"/>
                <a:cs typeface="Times New Roman" panose="02020603050405020304" pitchFamily="18" charset="0"/>
              </a:rPr>
              <a:t> </a:t>
            </a:r>
          </a:p>
          <a:p>
            <a:pPr algn="just">
              <a:lnSpc>
                <a:spcPct val="100000"/>
              </a:lnSpc>
              <a:spcAft>
                <a:spcPts val="0"/>
              </a:spcAft>
            </a:pPr>
            <a:r>
              <a:rPr lang="es-ES" sz="800" dirty="0">
                <a:latin typeface="Calibri" panose="020F0502020204030204" pitchFamily="34" charset="0"/>
                <a:ea typeface="Times New Roman" panose="02020603050405020304" pitchFamily="18" charset="0"/>
                <a:cs typeface="Times New Roman" panose="02020603050405020304" pitchFamily="18" charset="0"/>
              </a:rPr>
              <a:t> </a:t>
            </a:r>
            <a:endParaRPr lang="es-ES" sz="16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3º Tiempo de seguimiento conseguido:</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mediana de 5,8 años [IQR, 5 a 5].</a:t>
            </a: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¿Fue suficientemente completo el tiempo entre exposición y evento?: </a:t>
            </a:r>
            <a:r>
              <a:rPr lang="es-ES" sz="2000" dirty="0">
                <a:latin typeface="Calibri" panose="020F0502020204030204" pitchFamily="34" charset="0"/>
                <a:ea typeface="Times New Roman" panose="02020603050405020304" pitchFamily="18" charset="0"/>
                <a:cs typeface="Times New Roman" panose="02020603050405020304" pitchFamily="18" charset="0"/>
              </a:rPr>
              <a:t>Sí.</a:t>
            </a:r>
            <a:endParaRPr lang="es-ES" sz="16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endParaRPr lang="es-ES" sz="20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endParaRPr lang="es-ES" sz="2000" dirty="0"/>
          </a:p>
        </p:txBody>
      </p:sp>
    </p:spTree>
    <p:extLst>
      <p:ext uri="{BB962C8B-B14F-4D97-AF65-F5344CB8AC3E}">
        <p14:creationId xmlns:p14="http://schemas.microsoft.com/office/powerpoint/2010/main" val="425388787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TotalTime>
  <Words>846</Words>
  <Application>Microsoft Office PowerPoint</Application>
  <PresentationFormat>Panorámica</PresentationFormat>
  <Paragraphs>80</Paragraphs>
  <Slides>22</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22</vt:i4>
      </vt:variant>
    </vt:vector>
  </HeadingPairs>
  <TitlesOfParts>
    <vt:vector size="28" baseType="lpstr">
      <vt:lpstr>Arial</vt:lpstr>
      <vt:lpstr>Calibri</vt:lpstr>
      <vt:lpstr>Calibri Light</vt:lpstr>
      <vt:lpstr>Eras Medium ITC</vt:lpstr>
      <vt:lpstr>Times New Roman</vt:lpstr>
      <vt:lpstr>Tema de Office</vt:lpstr>
      <vt:lpstr>Evaluación GRADE del Estudio de Cohortes Retrospectivo:  Beneficios y Daños del tratamiento con antihipertensivos en personas con presión arterial 140-159 / 90-99 mm Hg, con puntuación de riesgo cardiovascular bajo.</vt:lpstr>
      <vt:lpstr>Estudio retrospectivo:Beneficios y Daños del tratamiento con antihipertensivos en personas con presión arterial 140-159 / 90-99 mm Hg, con puntuación de riesgo cardiovascular bajo.  Sheppard JP, Stevens S, Stevens R, et al. Benefits and Harms of Antihypertensive Treatment in Low-Risk Patients With Mild Hypertension. JAMA Intern Med 2018 Dec 1;178(12):1626-34. </vt:lpstr>
      <vt:lpstr>Presentación de PowerPoint</vt:lpstr>
      <vt:lpstr>Presentación de PowerPoint</vt:lpstr>
      <vt:lpstr>Presentación de PowerPoint</vt:lpstr>
      <vt:lpstr>2º Breve resumen de las características y factores pronósticos en el inicio: Para verlas en extenso, los mostramos en la tabla 1.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Evaluación GRADE del Estudio de Cohortes Retrospectivo: Inhibidores de la Bomba de Protones y riesgo de incidencia de Enfermedad Renal Crónica y progresión a Enfermedad Renal Terminal.</dc:title>
  <dc:creator>Galo</dc:creator>
  <cp:lastModifiedBy>Galo</cp:lastModifiedBy>
  <cp:revision>29</cp:revision>
  <dcterms:created xsi:type="dcterms:W3CDTF">2016-06-03T15:27:38Z</dcterms:created>
  <dcterms:modified xsi:type="dcterms:W3CDTF">2020-01-27T10:53:59Z</dcterms:modified>
</cp:coreProperties>
</file>